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1" r:id="rId6"/>
    <p:sldId id="268" r:id="rId7"/>
    <p:sldId id="263" r:id="rId8"/>
    <p:sldId id="264" r:id="rId9"/>
    <p:sldId id="269" r:id="rId10"/>
    <p:sldId id="265" r:id="rId11"/>
    <p:sldId id="266" r:id="rId12"/>
    <p:sldId id="270" r:id="rId13"/>
    <p:sldId id="271" r:id="rId14"/>
    <p:sldId id="267" r:id="rId15"/>
  </p:sldIdLst>
  <p:sldSz cx="18288000" cy="10287000"/>
  <p:notesSz cx="6858000" cy="9144000"/>
  <p:embeddedFontLst>
    <p:embeddedFont>
      <p:font typeface="Montserrat Classic" panose="020B0604020202020204" charset="0"/>
      <p:regular r:id="rId16"/>
    </p:embeddedFont>
    <p:embeddedFont>
      <p:font typeface="Montserrat Classic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4" d="100"/>
          <a:sy n="44" d="100"/>
        </p:scale>
        <p:origin x="656" y="3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sv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svg>
</file>

<file path=ppt/media/image3.png>
</file>

<file path=ppt/media/image4.sv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8.svg"/><Relationship Id="rId7" Type="http://schemas.openxmlformats.org/officeDocument/2006/relationships/image" Target="../media/image13.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0.sv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2.sv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2.sv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2.sv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13.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2.sv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8.svg"/><Relationship Id="rId7" Type="http://schemas.openxmlformats.org/officeDocument/2006/relationships/image" Target="../media/image13.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0.svg"/><Relationship Id="rId10" Type="http://schemas.openxmlformats.org/officeDocument/2006/relationships/image" Target="../media/image16.png"/><Relationship Id="rId4" Type="http://schemas.openxmlformats.org/officeDocument/2006/relationships/image" Target="../media/image9.png"/><Relationship Id="rId9"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3.sv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111642">
            <a:off x="11120480" y="1055557"/>
            <a:ext cx="10443683" cy="8487866"/>
          </a:xfrm>
          <a:custGeom>
            <a:avLst/>
            <a:gdLst/>
            <a:ahLst/>
            <a:cxnLst/>
            <a:rect l="l" t="t" r="r" b="b"/>
            <a:pathLst>
              <a:path w="10443683" h="8487866">
                <a:moveTo>
                  <a:pt x="0" y="0"/>
                </a:moveTo>
                <a:lnTo>
                  <a:pt x="10443683" y="0"/>
                </a:lnTo>
                <a:lnTo>
                  <a:pt x="10443683" y="8487866"/>
                </a:lnTo>
                <a:lnTo>
                  <a:pt x="0" y="8487866"/>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3" name="Freeform 3"/>
          <p:cNvSpPr/>
          <p:nvPr/>
        </p:nvSpPr>
        <p:spPr>
          <a:xfrm>
            <a:off x="4318441" y="9258300"/>
            <a:ext cx="9727319" cy="3106962"/>
          </a:xfrm>
          <a:custGeom>
            <a:avLst/>
            <a:gdLst/>
            <a:ahLst/>
            <a:cxnLst/>
            <a:rect l="l" t="t" r="r" b="b"/>
            <a:pathLst>
              <a:path w="9727319" h="3106962">
                <a:moveTo>
                  <a:pt x="0" y="0"/>
                </a:moveTo>
                <a:lnTo>
                  <a:pt x="9727318" y="0"/>
                </a:lnTo>
                <a:lnTo>
                  <a:pt x="9727318" y="3106962"/>
                </a:lnTo>
                <a:lnTo>
                  <a:pt x="0" y="310696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028700" y="1973025"/>
            <a:ext cx="12230230" cy="2352675"/>
          </a:xfrm>
          <a:prstGeom prst="rect">
            <a:avLst/>
          </a:prstGeom>
        </p:spPr>
        <p:txBody>
          <a:bodyPr lIns="0" tIns="0" rIns="0" bIns="0" rtlCol="0" anchor="t">
            <a:spAutoFit/>
          </a:bodyPr>
          <a:lstStyle/>
          <a:p>
            <a:pPr algn="l">
              <a:lnSpc>
                <a:spcPts val="9000"/>
              </a:lnSpc>
            </a:pPr>
            <a:r>
              <a:rPr lang="en-US" sz="9000" b="1">
                <a:solidFill>
                  <a:srgbClr val="004AAD"/>
                </a:solidFill>
                <a:latin typeface="Montserrat Classic Bold"/>
                <a:ea typeface="Montserrat Classic Bold"/>
                <a:cs typeface="Montserrat Classic Bold"/>
                <a:sym typeface="Montserrat Classic Bold"/>
              </a:rPr>
              <a:t>BALL BALANCING BEAM</a:t>
            </a:r>
          </a:p>
        </p:txBody>
      </p:sp>
      <p:sp>
        <p:nvSpPr>
          <p:cNvPr id="5" name="TextBox 5"/>
          <p:cNvSpPr txBox="1"/>
          <p:nvPr/>
        </p:nvSpPr>
        <p:spPr>
          <a:xfrm>
            <a:off x="1028700" y="5347115"/>
            <a:ext cx="12230230" cy="409587"/>
          </a:xfrm>
          <a:prstGeom prst="rect">
            <a:avLst/>
          </a:prstGeom>
        </p:spPr>
        <p:txBody>
          <a:bodyPr lIns="0" tIns="0" rIns="0" bIns="0" rtlCol="0" anchor="t">
            <a:spAutoFit/>
          </a:bodyPr>
          <a:lstStyle/>
          <a:p>
            <a:pPr algn="l">
              <a:lnSpc>
                <a:spcPts val="3000"/>
              </a:lnSpc>
            </a:pPr>
            <a:r>
              <a:rPr lang="en-US" sz="3000" b="1">
                <a:solidFill>
                  <a:srgbClr val="2BB4D4"/>
                </a:solidFill>
                <a:latin typeface="Montserrat Classic Bold"/>
                <a:ea typeface="Montserrat Classic Bold"/>
                <a:cs typeface="Montserrat Classic Bold"/>
                <a:sym typeface="Montserrat Classic Bold"/>
              </a:rPr>
              <a:t>SIXTH SEMESTER MINOR PROJECT</a:t>
            </a:r>
          </a:p>
        </p:txBody>
      </p:sp>
      <p:sp>
        <p:nvSpPr>
          <p:cNvPr id="6" name="TextBox 6"/>
          <p:cNvSpPr txBox="1"/>
          <p:nvPr/>
        </p:nvSpPr>
        <p:spPr>
          <a:xfrm>
            <a:off x="1028700" y="6497145"/>
            <a:ext cx="2385540" cy="632460"/>
          </a:xfrm>
          <a:prstGeom prst="rect">
            <a:avLst/>
          </a:prstGeom>
        </p:spPr>
        <p:txBody>
          <a:bodyPr lIns="0" tIns="0" rIns="0" bIns="0" rtlCol="0" anchor="t">
            <a:spAutoFit/>
          </a:bodyPr>
          <a:lstStyle/>
          <a:p>
            <a:pPr algn="l">
              <a:lnSpc>
                <a:spcPts val="2400"/>
              </a:lnSpc>
            </a:pPr>
            <a:r>
              <a:rPr lang="en-US" sz="2400" b="1">
                <a:solidFill>
                  <a:srgbClr val="004AAD"/>
                </a:solidFill>
                <a:latin typeface="Montserrat Classic Bold"/>
                <a:ea typeface="Montserrat Classic Bold"/>
                <a:cs typeface="Montserrat Classic Bold"/>
                <a:sym typeface="Montserrat Classic Bold"/>
              </a:rPr>
              <a:t>HARDIK SAHU</a:t>
            </a:r>
          </a:p>
          <a:p>
            <a:pPr algn="l">
              <a:lnSpc>
                <a:spcPts val="2400"/>
              </a:lnSpc>
            </a:pPr>
            <a:r>
              <a:rPr lang="en-US" sz="2400" b="1">
                <a:solidFill>
                  <a:srgbClr val="004AAD"/>
                </a:solidFill>
                <a:latin typeface="Montserrat Classic Bold"/>
                <a:ea typeface="Montserrat Classic Bold"/>
                <a:cs typeface="Montserrat Classic Bold"/>
                <a:sym typeface="Montserrat Classic Bold"/>
              </a:rPr>
              <a:t>2211301122</a:t>
            </a:r>
          </a:p>
        </p:txBody>
      </p:sp>
      <p:sp>
        <p:nvSpPr>
          <p:cNvPr id="7" name="TextBox 7"/>
          <p:cNvSpPr txBox="1"/>
          <p:nvPr/>
        </p:nvSpPr>
        <p:spPr>
          <a:xfrm>
            <a:off x="4758275" y="6494820"/>
            <a:ext cx="3554182" cy="632460"/>
          </a:xfrm>
          <a:prstGeom prst="rect">
            <a:avLst/>
          </a:prstGeom>
        </p:spPr>
        <p:txBody>
          <a:bodyPr lIns="0" tIns="0" rIns="0" bIns="0" rtlCol="0" anchor="t">
            <a:spAutoFit/>
          </a:bodyPr>
          <a:lstStyle/>
          <a:p>
            <a:pPr algn="l">
              <a:lnSpc>
                <a:spcPts val="2400"/>
              </a:lnSpc>
            </a:pPr>
            <a:r>
              <a:rPr lang="en-US" sz="2400" b="1">
                <a:solidFill>
                  <a:srgbClr val="2BB4D4"/>
                </a:solidFill>
                <a:latin typeface="Montserrat Classic Bold"/>
                <a:ea typeface="Montserrat Classic Bold"/>
                <a:cs typeface="Montserrat Classic Bold"/>
                <a:sym typeface="Montserrat Classic Bold"/>
              </a:rPr>
              <a:t>ANJALI SHARMA</a:t>
            </a:r>
          </a:p>
          <a:p>
            <a:pPr algn="l">
              <a:lnSpc>
                <a:spcPts val="2400"/>
              </a:lnSpc>
            </a:pPr>
            <a:r>
              <a:rPr lang="en-US" sz="2400" b="1">
                <a:solidFill>
                  <a:srgbClr val="2BB4D4"/>
                </a:solidFill>
                <a:latin typeface="Montserrat Classic Bold"/>
                <a:ea typeface="Montserrat Classic Bold"/>
                <a:cs typeface="Montserrat Classic Bold"/>
                <a:sym typeface="Montserrat Classic Bold"/>
              </a:rPr>
              <a:t>2211301231</a:t>
            </a:r>
          </a:p>
        </p:txBody>
      </p:sp>
      <p:sp>
        <p:nvSpPr>
          <p:cNvPr id="8" name="TextBox 8"/>
          <p:cNvSpPr txBox="1"/>
          <p:nvPr/>
        </p:nvSpPr>
        <p:spPr>
          <a:xfrm>
            <a:off x="1028700" y="7789774"/>
            <a:ext cx="9622631" cy="846457"/>
          </a:xfrm>
          <a:prstGeom prst="rect">
            <a:avLst/>
          </a:prstGeom>
        </p:spPr>
        <p:txBody>
          <a:bodyPr lIns="0" tIns="0" rIns="0" bIns="0" rtlCol="0" anchor="t">
            <a:spAutoFit/>
          </a:bodyPr>
          <a:lstStyle/>
          <a:p>
            <a:pPr algn="ctr">
              <a:lnSpc>
                <a:spcPts val="2200"/>
              </a:lnSpc>
            </a:pPr>
            <a:r>
              <a:rPr lang="en-US" sz="2200">
                <a:solidFill>
                  <a:srgbClr val="000000"/>
                </a:solidFill>
                <a:latin typeface="Montserrat Classic"/>
                <a:ea typeface="Montserrat Classic"/>
                <a:cs typeface="Montserrat Classic"/>
                <a:sym typeface="Montserrat Classic"/>
              </a:rPr>
              <a:t>SENSOR FUSION BASED ESTIMATION FOR REAL TIME</a:t>
            </a:r>
          </a:p>
          <a:p>
            <a:pPr algn="ctr">
              <a:lnSpc>
                <a:spcPts val="2200"/>
              </a:lnSpc>
              <a:spcBef>
                <a:spcPct val="0"/>
              </a:spcBef>
            </a:pPr>
            <a:r>
              <a:rPr lang="en-US" sz="2200">
                <a:solidFill>
                  <a:srgbClr val="000000"/>
                </a:solidFill>
                <a:latin typeface="Montserrat Classic"/>
                <a:ea typeface="Montserrat Classic"/>
                <a:cs typeface="Montserrat Classic"/>
                <a:sym typeface="Montserrat Classic"/>
              </a:rPr>
              <a:t> BALL AND BEAM BALANCING USING LOW COST MICROCONTROLLER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6664043">
            <a:off x="-4052117" y="-737535"/>
            <a:ext cx="11511802" cy="11511802"/>
          </a:xfrm>
          <a:custGeom>
            <a:avLst/>
            <a:gdLst/>
            <a:ahLst/>
            <a:cxnLst/>
            <a:rect l="l" t="t" r="r" b="b"/>
            <a:pathLst>
              <a:path w="11511802" h="11511802">
                <a:moveTo>
                  <a:pt x="0" y="0"/>
                </a:moveTo>
                <a:lnTo>
                  <a:pt x="11511802" y="0"/>
                </a:lnTo>
                <a:lnTo>
                  <a:pt x="11511802" y="11511802"/>
                </a:lnTo>
                <a:lnTo>
                  <a:pt x="0" y="11511802"/>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3" name="Freeform 3"/>
          <p:cNvSpPr/>
          <p:nvPr/>
        </p:nvSpPr>
        <p:spPr>
          <a:xfrm rot="-6284008">
            <a:off x="12761683" y="7147182"/>
            <a:ext cx="4789367" cy="7690070"/>
          </a:xfrm>
          <a:custGeom>
            <a:avLst/>
            <a:gdLst/>
            <a:ahLst/>
            <a:cxnLst/>
            <a:rect l="l" t="t" r="r" b="b"/>
            <a:pathLst>
              <a:path w="4789367" h="7690070">
                <a:moveTo>
                  <a:pt x="0" y="0"/>
                </a:moveTo>
                <a:lnTo>
                  <a:pt x="4789367" y="0"/>
                </a:lnTo>
                <a:lnTo>
                  <a:pt x="4789367" y="7690070"/>
                </a:lnTo>
                <a:lnTo>
                  <a:pt x="0" y="7690070"/>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799462" y="161925"/>
            <a:ext cx="15597427" cy="1209675"/>
          </a:xfrm>
          <a:prstGeom prst="rect">
            <a:avLst/>
          </a:prstGeom>
        </p:spPr>
        <p:txBody>
          <a:bodyPr lIns="0" tIns="0" rIns="0" bIns="0" rtlCol="0" anchor="t">
            <a:spAutoFit/>
          </a:bodyPr>
          <a:lstStyle/>
          <a:p>
            <a:pPr algn="l">
              <a:lnSpc>
                <a:spcPts val="9000"/>
              </a:lnSpc>
            </a:pPr>
            <a:r>
              <a:rPr lang="en-US" sz="9000" b="1">
                <a:solidFill>
                  <a:srgbClr val="004AAD"/>
                </a:solidFill>
                <a:latin typeface="Montserrat Classic Bold"/>
                <a:ea typeface="Montserrat Classic Bold"/>
                <a:cs typeface="Montserrat Classic Bold"/>
                <a:sym typeface="Montserrat Classic Bold"/>
              </a:rPr>
              <a:t>MATLAB SIMULATION</a:t>
            </a:r>
          </a:p>
        </p:txBody>
      </p:sp>
      <p:sp>
        <p:nvSpPr>
          <p:cNvPr id="5" name="Freeform 5"/>
          <p:cNvSpPr/>
          <p:nvPr/>
        </p:nvSpPr>
        <p:spPr>
          <a:xfrm rot="1505868">
            <a:off x="9245019" y="-4340343"/>
            <a:ext cx="12580534" cy="8680686"/>
          </a:xfrm>
          <a:custGeom>
            <a:avLst/>
            <a:gdLst/>
            <a:ahLst/>
            <a:cxnLst/>
            <a:rect l="l" t="t" r="r" b="b"/>
            <a:pathLst>
              <a:path w="12580534" h="8680686">
                <a:moveTo>
                  <a:pt x="0" y="0"/>
                </a:moveTo>
                <a:lnTo>
                  <a:pt x="12580534" y="0"/>
                </a:lnTo>
                <a:lnTo>
                  <a:pt x="12580534" y="8680686"/>
                </a:lnTo>
                <a:lnTo>
                  <a:pt x="0" y="8680686"/>
                </a:lnTo>
                <a:lnTo>
                  <a:pt x="0" y="0"/>
                </a:lnTo>
                <a:close/>
              </a:path>
            </a:pathLst>
          </a:custGeom>
          <a:blipFill>
            <a:blip r:embed="rId6">
              <a:alphaModFix amt="50000"/>
              <a:extLst>
                <a:ext uri="{96DAC541-7B7A-43D3-8B79-37D633B846F1}">
                  <asvg:svgBlip xmlns:asvg="http://schemas.microsoft.com/office/drawing/2016/SVG/main" r:embed="rId7"/>
                </a:ext>
              </a:extLst>
            </a:blip>
            <a:stretch>
              <a:fillRect/>
            </a:stretch>
          </a:blipFill>
        </p:spPr>
      </p:sp>
      <p:sp>
        <p:nvSpPr>
          <p:cNvPr id="6" name="Freeform 6"/>
          <p:cNvSpPr/>
          <p:nvPr/>
        </p:nvSpPr>
        <p:spPr>
          <a:xfrm>
            <a:off x="1774310" y="2269767"/>
            <a:ext cx="13760976" cy="7740549"/>
          </a:xfrm>
          <a:custGeom>
            <a:avLst/>
            <a:gdLst/>
            <a:ahLst/>
            <a:cxnLst/>
            <a:rect l="l" t="t" r="r" b="b"/>
            <a:pathLst>
              <a:path w="13760976" h="7740549">
                <a:moveTo>
                  <a:pt x="0" y="0"/>
                </a:moveTo>
                <a:lnTo>
                  <a:pt x="13760976" y="0"/>
                </a:lnTo>
                <a:lnTo>
                  <a:pt x="13760976" y="7740549"/>
                </a:lnTo>
                <a:lnTo>
                  <a:pt x="0" y="7740549"/>
                </a:lnTo>
                <a:lnTo>
                  <a:pt x="0" y="0"/>
                </a:lnTo>
                <a:close/>
              </a:path>
            </a:pathLst>
          </a:custGeom>
          <a:blipFill>
            <a:blip r:embed="rId8"/>
            <a:stretch>
              <a:fillRect/>
            </a:stretch>
          </a:blipFill>
        </p:spPr>
      </p:sp>
      <p:sp>
        <p:nvSpPr>
          <p:cNvPr id="7" name="TextBox 7"/>
          <p:cNvSpPr txBox="1"/>
          <p:nvPr/>
        </p:nvSpPr>
        <p:spPr>
          <a:xfrm>
            <a:off x="799462" y="1691748"/>
            <a:ext cx="15597427" cy="749947"/>
          </a:xfrm>
          <a:prstGeom prst="rect">
            <a:avLst/>
          </a:prstGeom>
        </p:spPr>
        <p:txBody>
          <a:bodyPr lIns="0" tIns="0" rIns="0" bIns="0" rtlCol="0" anchor="t">
            <a:spAutoFit/>
          </a:bodyPr>
          <a:lstStyle/>
          <a:p>
            <a:pPr algn="l">
              <a:lnSpc>
                <a:spcPts val="2900"/>
              </a:lnSpc>
            </a:pPr>
            <a:r>
              <a:rPr lang="en-US" sz="2900" b="1">
                <a:solidFill>
                  <a:srgbClr val="2E2E2E"/>
                </a:solidFill>
                <a:latin typeface="Montserrat Classic Bold"/>
                <a:ea typeface="Montserrat Classic Bold"/>
                <a:cs typeface="Montserrat Classic Bold"/>
                <a:sym typeface="Montserrat Classic Bold"/>
              </a:rPr>
              <a:t>RESULTANT CURVE</a:t>
            </a:r>
          </a:p>
          <a:p>
            <a:pPr algn="l">
              <a:lnSpc>
                <a:spcPts val="2900"/>
              </a:lnSpc>
            </a:pPr>
            <a:endParaRPr lang="en-US" sz="2900" b="1">
              <a:solidFill>
                <a:srgbClr val="2E2E2E"/>
              </a:solidFill>
              <a:latin typeface="Montserrat Classic Bold"/>
              <a:ea typeface="Montserrat Classic Bold"/>
              <a:cs typeface="Montserrat Classic Bold"/>
              <a:sym typeface="Montserrat Classic 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3525861">
            <a:off x="8777887" y="-2612009"/>
            <a:ext cx="13709384" cy="13709384"/>
          </a:xfrm>
          <a:custGeom>
            <a:avLst/>
            <a:gdLst/>
            <a:ahLst/>
            <a:cxnLst/>
            <a:rect l="l" t="t" r="r" b="b"/>
            <a:pathLst>
              <a:path w="13709384" h="13709384">
                <a:moveTo>
                  <a:pt x="0" y="0"/>
                </a:moveTo>
                <a:lnTo>
                  <a:pt x="13709384" y="0"/>
                </a:lnTo>
                <a:lnTo>
                  <a:pt x="13709384" y="13709384"/>
                </a:lnTo>
                <a:lnTo>
                  <a:pt x="0" y="13709384"/>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sp>
      <p:sp>
        <p:nvSpPr>
          <p:cNvPr id="3" name="Freeform 3"/>
          <p:cNvSpPr/>
          <p:nvPr/>
        </p:nvSpPr>
        <p:spPr>
          <a:xfrm rot="8532740" flipH="1">
            <a:off x="-2703495" y="7048838"/>
            <a:ext cx="6729406" cy="5469172"/>
          </a:xfrm>
          <a:custGeom>
            <a:avLst/>
            <a:gdLst/>
            <a:ahLst/>
            <a:cxnLst/>
            <a:rect l="l" t="t" r="r" b="b"/>
            <a:pathLst>
              <a:path w="6729406" h="5469172">
                <a:moveTo>
                  <a:pt x="6729406" y="0"/>
                </a:moveTo>
                <a:lnTo>
                  <a:pt x="0" y="0"/>
                </a:lnTo>
                <a:lnTo>
                  <a:pt x="0" y="5469172"/>
                </a:lnTo>
                <a:lnTo>
                  <a:pt x="6729406" y="5469172"/>
                </a:lnTo>
                <a:lnTo>
                  <a:pt x="6729406"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028700" y="1190625"/>
            <a:ext cx="13327830" cy="1154162"/>
          </a:xfrm>
          <a:prstGeom prst="rect">
            <a:avLst/>
          </a:prstGeom>
        </p:spPr>
        <p:txBody>
          <a:bodyPr lIns="0" tIns="0" rIns="0" bIns="0" rtlCol="0" anchor="t">
            <a:spAutoFit/>
          </a:bodyPr>
          <a:lstStyle/>
          <a:p>
            <a:pPr algn="l">
              <a:lnSpc>
                <a:spcPts val="9000"/>
              </a:lnSpc>
            </a:pPr>
            <a:r>
              <a:rPr lang="en-US" sz="9000" b="1" dirty="0">
                <a:solidFill>
                  <a:srgbClr val="004AAD"/>
                </a:solidFill>
                <a:latin typeface="Montserrat Classic Bold"/>
                <a:ea typeface="Montserrat Classic Bold"/>
                <a:cs typeface="Montserrat Classic Bold"/>
                <a:sym typeface="Montserrat Classic Bold"/>
              </a:rPr>
              <a:t>RESULTS OBTAINED</a:t>
            </a:r>
          </a:p>
        </p:txBody>
      </p:sp>
      <p:sp>
        <p:nvSpPr>
          <p:cNvPr id="10" name="TextBox 9">
            <a:extLst>
              <a:ext uri="{FF2B5EF4-FFF2-40B4-BE49-F238E27FC236}">
                <a16:creationId xmlns:a16="http://schemas.microsoft.com/office/drawing/2014/main" id="{31E5B55C-91CB-F0D6-A003-1BD6A5E837A2}"/>
              </a:ext>
            </a:extLst>
          </p:cNvPr>
          <p:cNvSpPr txBox="1"/>
          <p:nvPr/>
        </p:nvSpPr>
        <p:spPr>
          <a:xfrm>
            <a:off x="1008104" y="2367916"/>
            <a:ext cx="14370908" cy="584775"/>
          </a:xfrm>
          <a:prstGeom prst="rect">
            <a:avLst/>
          </a:prstGeom>
          <a:noFill/>
        </p:spPr>
        <p:txBody>
          <a:bodyPr wrap="square">
            <a:spAutoFit/>
          </a:bodyPr>
          <a:lstStyle/>
          <a:p>
            <a:r>
              <a:rPr lang="en-US" sz="3200" b="1"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Results Obtained (When Only Ultrasonic Sensors where used)</a:t>
            </a:r>
            <a:endParaRPr lang="en-IN" sz="3200" dirty="0">
              <a:solidFill>
                <a:srgbClr val="FF0000"/>
              </a:solidFill>
              <a:latin typeface="Times New Roman" panose="02020603050405020304" pitchFamily="18" charset="0"/>
              <a:cs typeface="Times New Roman" panose="02020603050405020304" pitchFamily="18" charset="0"/>
            </a:endParaRPr>
          </a:p>
        </p:txBody>
      </p:sp>
      <p:pic>
        <p:nvPicPr>
          <p:cNvPr id="11" name="Picture 10" descr="Output image">
            <a:extLst>
              <a:ext uri="{FF2B5EF4-FFF2-40B4-BE49-F238E27FC236}">
                <a16:creationId xmlns:a16="http://schemas.microsoft.com/office/drawing/2014/main" id="{49958486-3C5D-A768-4B96-4B81B09F7890}"/>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08104" y="3289507"/>
            <a:ext cx="11703763" cy="5806867"/>
          </a:xfrm>
          <a:prstGeom prst="rect">
            <a:avLst/>
          </a:prstGeom>
          <a:noFill/>
          <a:ln>
            <a:noFill/>
          </a:ln>
        </p:spPr>
      </p:pic>
      <p:sp>
        <p:nvSpPr>
          <p:cNvPr id="13" name="TextBox 12">
            <a:extLst>
              <a:ext uri="{FF2B5EF4-FFF2-40B4-BE49-F238E27FC236}">
                <a16:creationId xmlns:a16="http://schemas.microsoft.com/office/drawing/2014/main" id="{1A03F65F-FF62-87DA-3915-F6582D6FCE77}"/>
              </a:ext>
            </a:extLst>
          </p:cNvPr>
          <p:cNvSpPr txBox="1"/>
          <p:nvPr/>
        </p:nvSpPr>
        <p:spPr>
          <a:xfrm>
            <a:off x="12927479" y="3467100"/>
            <a:ext cx="5410200" cy="4464684"/>
          </a:xfrm>
          <a:prstGeom prst="rect">
            <a:avLst/>
          </a:prstGeom>
          <a:noFill/>
        </p:spPr>
        <p:txBody>
          <a:bodyPr wrap="square">
            <a:spAutoFit/>
          </a:bodyPr>
          <a:lstStyle/>
          <a:p>
            <a:pPr marL="342900" lvl="0" indent="-342900">
              <a:lnSpc>
                <a:spcPct val="150000"/>
              </a:lnSpc>
              <a:buFont typeface="Symbol" panose="05050102010706020507" pitchFamily="18" charset="2"/>
              <a:buChar char=""/>
            </a:pP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Observations</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Ball Position (cm) fluctuates near the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center</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(target 24.3 cm).</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Error (cm) tends to follow the ball position trend with some deviations.</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1000"/>
              </a:spcAft>
              <a:buFont typeface="Symbol" panose="05050102010706020507" pitchFamily="18" charset="2"/>
              <a:buChar char=""/>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Servo Angle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deg</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appears mostly steady with small adjustments, indicating limited actuation.</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6EEC92-A39F-BDB3-E2C1-4373F9E8410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AB00F34-54D7-C7B4-F730-9C862B818D14}"/>
              </a:ext>
            </a:extLst>
          </p:cNvPr>
          <p:cNvSpPr/>
          <p:nvPr/>
        </p:nvSpPr>
        <p:spPr>
          <a:xfrm rot="3525861">
            <a:off x="8777887" y="-2612009"/>
            <a:ext cx="13709384" cy="13709384"/>
          </a:xfrm>
          <a:custGeom>
            <a:avLst/>
            <a:gdLst/>
            <a:ahLst/>
            <a:cxnLst/>
            <a:rect l="l" t="t" r="r" b="b"/>
            <a:pathLst>
              <a:path w="13709384" h="13709384">
                <a:moveTo>
                  <a:pt x="0" y="0"/>
                </a:moveTo>
                <a:lnTo>
                  <a:pt x="13709384" y="0"/>
                </a:lnTo>
                <a:lnTo>
                  <a:pt x="13709384" y="13709384"/>
                </a:lnTo>
                <a:lnTo>
                  <a:pt x="0" y="13709384"/>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C65373FD-6F42-5BA9-86B7-436F72628A72}"/>
              </a:ext>
            </a:extLst>
          </p:cNvPr>
          <p:cNvSpPr/>
          <p:nvPr/>
        </p:nvSpPr>
        <p:spPr>
          <a:xfrm rot="8532740" flipH="1">
            <a:off x="-2703495" y="7048838"/>
            <a:ext cx="6729406" cy="5469172"/>
          </a:xfrm>
          <a:custGeom>
            <a:avLst/>
            <a:gdLst/>
            <a:ahLst/>
            <a:cxnLst/>
            <a:rect l="l" t="t" r="r" b="b"/>
            <a:pathLst>
              <a:path w="6729406" h="5469172">
                <a:moveTo>
                  <a:pt x="6729406" y="0"/>
                </a:moveTo>
                <a:lnTo>
                  <a:pt x="0" y="0"/>
                </a:lnTo>
                <a:lnTo>
                  <a:pt x="0" y="5469172"/>
                </a:lnTo>
                <a:lnTo>
                  <a:pt x="6729406" y="5469172"/>
                </a:lnTo>
                <a:lnTo>
                  <a:pt x="6729406"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sp>
      <p:sp>
        <p:nvSpPr>
          <p:cNvPr id="4" name="TextBox 4">
            <a:extLst>
              <a:ext uri="{FF2B5EF4-FFF2-40B4-BE49-F238E27FC236}">
                <a16:creationId xmlns:a16="http://schemas.microsoft.com/office/drawing/2014/main" id="{0F2650A2-D671-8BB4-BF06-2DE5B02F18EE}"/>
              </a:ext>
            </a:extLst>
          </p:cNvPr>
          <p:cNvSpPr txBox="1"/>
          <p:nvPr/>
        </p:nvSpPr>
        <p:spPr>
          <a:xfrm>
            <a:off x="1028700" y="1190625"/>
            <a:ext cx="13327830" cy="961802"/>
          </a:xfrm>
          <a:prstGeom prst="rect">
            <a:avLst/>
          </a:prstGeom>
        </p:spPr>
        <p:txBody>
          <a:bodyPr lIns="0" tIns="0" rIns="0" bIns="0" rtlCol="0" anchor="t">
            <a:spAutoFit/>
          </a:bodyPr>
          <a:lstStyle/>
          <a:p>
            <a:pPr algn="l">
              <a:lnSpc>
                <a:spcPts val="9000"/>
              </a:lnSpc>
            </a:pPr>
            <a:r>
              <a:rPr lang="en-US" sz="3200" b="1"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(When Only MPU6050 sensors where used)</a:t>
            </a:r>
            <a:endParaRPr lang="en-US" sz="3200" b="1" dirty="0">
              <a:solidFill>
                <a:srgbClr val="FF0000"/>
              </a:solidFill>
              <a:latin typeface="Times New Roman" panose="02020603050405020304" pitchFamily="18" charset="0"/>
              <a:ea typeface="Montserrat Classic Bold"/>
              <a:cs typeface="Times New Roman" panose="02020603050405020304" pitchFamily="18" charset="0"/>
              <a:sym typeface="Montserrat Classic Bold"/>
            </a:endParaRPr>
          </a:p>
        </p:txBody>
      </p:sp>
      <p:pic>
        <p:nvPicPr>
          <p:cNvPr id="5" name="Picture 4" descr="Output image">
            <a:extLst>
              <a:ext uri="{FF2B5EF4-FFF2-40B4-BE49-F238E27FC236}">
                <a16:creationId xmlns:a16="http://schemas.microsoft.com/office/drawing/2014/main" id="{B6B444C5-5FDC-E771-79B0-E82CC3D28403}"/>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5584" y="3009900"/>
            <a:ext cx="11542765" cy="5731920"/>
          </a:xfrm>
          <a:prstGeom prst="rect">
            <a:avLst/>
          </a:prstGeom>
          <a:noFill/>
          <a:ln>
            <a:noFill/>
          </a:ln>
        </p:spPr>
      </p:pic>
      <p:sp>
        <p:nvSpPr>
          <p:cNvPr id="9" name="TextBox 8">
            <a:extLst>
              <a:ext uri="{FF2B5EF4-FFF2-40B4-BE49-F238E27FC236}">
                <a16:creationId xmlns:a16="http://schemas.microsoft.com/office/drawing/2014/main" id="{0FEF601D-84CA-880C-3035-307682BC20FA}"/>
              </a:ext>
            </a:extLst>
          </p:cNvPr>
          <p:cNvSpPr txBox="1"/>
          <p:nvPr/>
        </p:nvSpPr>
        <p:spPr>
          <a:xfrm>
            <a:off x="13258800" y="3695700"/>
            <a:ext cx="6400800" cy="4495800"/>
          </a:xfrm>
          <a:prstGeom prst="rect">
            <a:avLst/>
          </a:prstGeom>
          <a:noFill/>
        </p:spPr>
        <p:txBody>
          <a:bodyPr wrap="square" rtlCol="0">
            <a:spAutoFit/>
          </a:bodyPr>
          <a:lstStyle/>
          <a:p>
            <a:endParaRPr lang="en-IN" dirty="0"/>
          </a:p>
        </p:txBody>
      </p:sp>
      <p:sp>
        <p:nvSpPr>
          <p:cNvPr id="21" name="TextBox 20">
            <a:extLst>
              <a:ext uri="{FF2B5EF4-FFF2-40B4-BE49-F238E27FC236}">
                <a16:creationId xmlns:a16="http://schemas.microsoft.com/office/drawing/2014/main" id="{3A575C5D-46A6-942A-0D23-0D1CD041C4CC}"/>
              </a:ext>
            </a:extLst>
          </p:cNvPr>
          <p:cNvSpPr txBox="1"/>
          <p:nvPr/>
        </p:nvSpPr>
        <p:spPr>
          <a:xfrm>
            <a:off x="12420600" y="3318204"/>
            <a:ext cx="5339132" cy="5115311"/>
          </a:xfrm>
          <a:prstGeom prst="rect">
            <a:avLst/>
          </a:prstGeom>
          <a:noFill/>
        </p:spPr>
        <p:txBody>
          <a:bodyPr wrap="square" rtlCol="0">
            <a:spAutoFit/>
          </a:bodyPr>
          <a:lstStyle/>
          <a:p>
            <a:pPr rtl="0">
              <a:lnSpc>
                <a:spcPct val="150000"/>
              </a:lnSpc>
              <a:buNone/>
            </a:pPr>
            <a:r>
              <a:rPr lang="en-IN" sz="2000" dirty="0">
                <a:effectLst/>
                <a:latin typeface="Times New Roman" panose="02020603050405020304" pitchFamily="18" charset="0"/>
                <a:cs typeface="Times New Roman" panose="02020603050405020304" pitchFamily="18" charset="0"/>
              </a:rPr>
              <a:t>Stable System Response – Angle remains within 0.02–0.06° range.</a:t>
            </a:r>
            <a:endParaRPr lang="en-IN" sz="2000" dirty="0">
              <a:latin typeface="Times New Roman" panose="02020603050405020304" pitchFamily="18" charset="0"/>
              <a:cs typeface="Times New Roman" panose="02020603050405020304" pitchFamily="18" charset="0"/>
            </a:endParaRPr>
          </a:p>
          <a:p>
            <a:pPr rtl="0">
              <a:lnSpc>
                <a:spcPct val="150000"/>
              </a:lnSpc>
              <a:buNone/>
            </a:pPr>
            <a:r>
              <a:rPr lang="en-IN" sz="2000" dirty="0">
                <a:effectLst/>
                <a:latin typeface="Times New Roman" panose="02020603050405020304" pitchFamily="18" charset="0"/>
                <a:cs typeface="Times New Roman" panose="02020603050405020304" pitchFamily="18" charset="0"/>
              </a:rPr>
              <a:t>Slight Undershoot – Error mostly negative, indicating small steady-state deviation.</a:t>
            </a:r>
            <a:endParaRPr lang="en-IN" sz="2000" dirty="0">
              <a:latin typeface="Times New Roman" panose="02020603050405020304" pitchFamily="18" charset="0"/>
              <a:cs typeface="Times New Roman" panose="02020603050405020304" pitchFamily="18" charset="0"/>
            </a:endParaRPr>
          </a:p>
          <a:p>
            <a:pPr rtl="0">
              <a:lnSpc>
                <a:spcPct val="150000"/>
              </a:lnSpc>
              <a:buNone/>
            </a:pPr>
            <a:r>
              <a:rPr lang="en-IN" sz="2000" dirty="0">
                <a:effectLst/>
                <a:latin typeface="Times New Roman" panose="02020603050405020304" pitchFamily="18" charset="0"/>
                <a:cs typeface="Times New Roman" panose="02020603050405020304" pitchFamily="18" charset="0"/>
              </a:rPr>
              <a:t>Active Integral Term – Gradually decreases to compensate for persistent error.</a:t>
            </a:r>
            <a:endParaRPr lang="en-IN" sz="2000" dirty="0">
              <a:latin typeface="Times New Roman" panose="02020603050405020304" pitchFamily="18" charset="0"/>
              <a:cs typeface="Times New Roman" panose="02020603050405020304" pitchFamily="18" charset="0"/>
            </a:endParaRPr>
          </a:p>
          <a:p>
            <a:pPr rtl="0">
              <a:lnSpc>
                <a:spcPct val="150000"/>
              </a:lnSpc>
              <a:buNone/>
            </a:pPr>
            <a:r>
              <a:rPr lang="en-IN" sz="2000" dirty="0">
                <a:effectLst/>
                <a:latin typeface="Times New Roman" panose="02020603050405020304" pitchFamily="18" charset="0"/>
                <a:cs typeface="Times New Roman" panose="02020603050405020304" pitchFamily="18" charset="0"/>
              </a:rPr>
              <a:t>Well-Tuned PID – No major overshoot or instability observed.</a:t>
            </a:r>
            <a:endParaRPr lang="en-IN" sz="2000" dirty="0">
              <a:latin typeface="Times New Roman" panose="02020603050405020304" pitchFamily="18" charset="0"/>
              <a:cs typeface="Times New Roman" panose="02020603050405020304" pitchFamily="18" charset="0"/>
            </a:endParaRPr>
          </a:p>
          <a:p>
            <a:pPr rtl="0">
              <a:lnSpc>
                <a:spcPct val="150000"/>
              </a:lnSpc>
            </a:pPr>
            <a:r>
              <a:rPr lang="en-IN" sz="2000" dirty="0">
                <a:effectLst/>
                <a:latin typeface="Times New Roman" panose="02020603050405020304" pitchFamily="18" charset="0"/>
                <a:cs typeface="Times New Roman" panose="02020603050405020304" pitchFamily="18" charset="0"/>
              </a:rPr>
              <a:t>Sensor Noise Evident – Minor oscillations due to unfiltered MPU-6050 data.</a:t>
            </a:r>
            <a:endParaRPr lang="en-IN" sz="2000" dirty="0">
              <a:latin typeface="Times New Roman" panose="02020603050405020304" pitchFamily="18" charset="0"/>
              <a:cs typeface="Times New Roman" panose="02020603050405020304" pitchFamily="18" charset="0"/>
            </a:endParaRPr>
          </a:p>
          <a:p>
            <a:pPr>
              <a:lnSpc>
                <a:spcPct val="150000"/>
              </a:lnSpc>
            </a:pPr>
            <a:endParaRPr lang="en-IN" sz="2000" dirty="0">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id="{05CD188D-D036-2387-251B-513F326097B5}"/>
              </a:ext>
            </a:extLst>
          </p:cNvPr>
          <p:cNvSpPr txBox="1"/>
          <p:nvPr/>
        </p:nvSpPr>
        <p:spPr>
          <a:xfrm>
            <a:off x="12482123" y="2211230"/>
            <a:ext cx="14369142" cy="1054135"/>
          </a:xfrm>
          <a:prstGeom prst="rect">
            <a:avLst/>
          </a:prstGeom>
          <a:noFill/>
        </p:spPr>
        <p:txBody>
          <a:bodyPr wrap="square">
            <a:spAutoFit/>
          </a:bodyPr>
          <a:lstStyle/>
          <a:p>
            <a:pPr algn="l">
              <a:lnSpc>
                <a:spcPts val="9000"/>
              </a:lnSpc>
            </a:pPr>
            <a:r>
              <a:rPr lang="en-US" sz="3200" b="1"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Observations</a:t>
            </a:r>
            <a:r>
              <a:rPr lang="en-US" sz="1800" b="1"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b="1" dirty="0">
              <a:solidFill>
                <a:srgbClr val="FF0000"/>
              </a:solidFill>
              <a:latin typeface="Times New Roman" panose="02020603050405020304" pitchFamily="18" charset="0"/>
              <a:ea typeface="Montserrat Classic Bold"/>
              <a:cs typeface="Times New Roman" panose="02020603050405020304" pitchFamily="18" charset="0"/>
              <a:sym typeface="Montserrat Classic Bold"/>
            </a:endParaRPr>
          </a:p>
        </p:txBody>
      </p:sp>
    </p:spTree>
    <p:extLst>
      <p:ext uri="{BB962C8B-B14F-4D97-AF65-F5344CB8AC3E}">
        <p14:creationId xmlns:p14="http://schemas.microsoft.com/office/powerpoint/2010/main" val="2900819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9AF839-42E6-6401-F5D2-EF5E7A8AE22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E235A20-828A-9AD4-286E-9B7AFBF05602}"/>
              </a:ext>
            </a:extLst>
          </p:cNvPr>
          <p:cNvSpPr/>
          <p:nvPr/>
        </p:nvSpPr>
        <p:spPr>
          <a:xfrm rot="3525861">
            <a:off x="8777887" y="-2612009"/>
            <a:ext cx="13709384" cy="13709384"/>
          </a:xfrm>
          <a:custGeom>
            <a:avLst/>
            <a:gdLst/>
            <a:ahLst/>
            <a:cxnLst/>
            <a:rect l="l" t="t" r="r" b="b"/>
            <a:pathLst>
              <a:path w="13709384" h="13709384">
                <a:moveTo>
                  <a:pt x="0" y="0"/>
                </a:moveTo>
                <a:lnTo>
                  <a:pt x="13709384" y="0"/>
                </a:lnTo>
                <a:lnTo>
                  <a:pt x="13709384" y="13709384"/>
                </a:lnTo>
                <a:lnTo>
                  <a:pt x="0" y="13709384"/>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0B0B3FB9-F78F-8C55-2117-7DA76AE4221C}"/>
              </a:ext>
            </a:extLst>
          </p:cNvPr>
          <p:cNvSpPr/>
          <p:nvPr/>
        </p:nvSpPr>
        <p:spPr>
          <a:xfrm rot="8532740" flipH="1">
            <a:off x="-2703495" y="7048838"/>
            <a:ext cx="6729406" cy="5469172"/>
          </a:xfrm>
          <a:custGeom>
            <a:avLst/>
            <a:gdLst/>
            <a:ahLst/>
            <a:cxnLst/>
            <a:rect l="l" t="t" r="r" b="b"/>
            <a:pathLst>
              <a:path w="6729406" h="5469172">
                <a:moveTo>
                  <a:pt x="6729406" y="0"/>
                </a:moveTo>
                <a:lnTo>
                  <a:pt x="0" y="0"/>
                </a:lnTo>
                <a:lnTo>
                  <a:pt x="0" y="5469172"/>
                </a:lnTo>
                <a:lnTo>
                  <a:pt x="6729406" y="5469172"/>
                </a:lnTo>
                <a:lnTo>
                  <a:pt x="6729406"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sp>
      <p:sp>
        <p:nvSpPr>
          <p:cNvPr id="4" name="TextBox 4">
            <a:extLst>
              <a:ext uri="{FF2B5EF4-FFF2-40B4-BE49-F238E27FC236}">
                <a16:creationId xmlns:a16="http://schemas.microsoft.com/office/drawing/2014/main" id="{CB236360-0930-6DE4-56BF-D9BEB99910FB}"/>
              </a:ext>
            </a:extLst>
          </p:cNvPr>
          <p:cNvSpPr txBox="1"/>
          <p:nvPr/>
        </p:nvSpPr>
        <p:spPr>
          <a:xfrm>
            <a:off x="1028700" y="1190625"/>
            <a:ext cx="13327830" cy="961802"/>
          </a:xfrm>
          <a:prstGeom prst="rect">
            <a:avLst/>
          </a:prstGeom>
        </p:spPr>
        <p:txBody>
          <a:bodyPr lIns="0" tIns="0" rIns="0" bIns="0" rtlCol="0" anchor="t">
            <a:spAutoFit/>
          </a:bodyPr>
          <a:lstStyle/>
          <a:p>
            <a:pPr algn="l">
              <a:lnSpc>
                <a:spcPts val="9000"/>
              </a:lnSpc>
            </a:pPr>
            <a:r>
              <a:rPr lang="en-US" sz="3200" b="1"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(When both sensors are fused along with Kalman Filter)</a:t>
            </a:r>
            <a:endParaRPr lang="en-US" sz="3200" b="1" dirty="0">
              <a:solidFill>
                <a:srgbClr val="FF0000"/>
              </a:solidFill>
              <a:latin typeface="Times New Roman" panose="02020603050405020304" pitchFamily="18" charset="0"/>
              <a:ea typeface="Montserrat Classic Bold"/>
              <a:cs typeface="Times New Roman" panose="02020603050405020304" pitchFamily="18" charset="0"/>
              <a:sym typeface="Montserrat Classic Bold"/>
            </a:endParaRPr>
          </a:p>
        </p:txBody>
      </p:sp>
      <p:pic>
        <p:nvPicPr>
          <p:cNvPr id="5" name="Picture 4" descr="Output image">
            <a:extLst>
              <a:ext uri="{FF2B5EF4-FFF2-40B4-BE49-F238E27FC236}">
                <a16:creationId xmlns:a16="http://schemas.microsoft.com/office/drawing/2014/main" id="{107C920E-D535-131F-88DB-41548A575208}"/>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5584" y="3009900"/>
            <a:ext cx="11542765" cy="5731920"/>
          </a:xfrm>
          <a:prstGeom prst="rect">
            <a:avLst/>
          </a:prstGeom>
          <a:noFill/>
          <a:ln>
            <a:noFill/>
          </a:ln>
        </p:spPr>
      </p:pic>
      <p:sp>
        <p:nvSpPr>
          <p:cNvPr id="9" name="TextBox 8">
            <a:extLst>
              <a:ext uri="{FF2B5EF4-FFF2-40B4-BE49-F238E27FC236}">
                <a16:creationId xmlns:a16="http://schemas.microsoft.com/office/drawing/2014/main" id="{78951BA1-F5DD-AF57-A428-0D12B010D25B}"/>
              </a:ext>
            </a:extLst>
          </p:cNvPr>
          <p:cNvSpPr txBox="1"/>
          <p:nvPr/>
        </p:nvSpPr>
        <p:spPr>
          <a:xfrm>
            <a:off x="13258800" y="3695700"/>
            <a:ext cx="6400800" cy="4495800"/>
          </a:xfrm>
          <a:prstGeom prst="rect">
            <a:avLst/>
          </a:prstGeom>
          <a:noFill/>
        </p:spPr>
        <p:txBody>
          <a:bodyPr wrap="square" rtlCol="0">
            <a:spAutoFit/>
          </a:bodyPr>
          <a:lstStyle/>
          <a:p>
            <a:endParaRPr lang="en-IN" dirty="0"/>
          </a:p>
        </p:txBody>
      </p:sp>
      <p:sp>
        <p:nvSpPr>
          <p:cNvPr id="21" name="TextBox 20">
            <a:extLst>
              <a:ext uri="{FF2B5EF4-FFF2-40B4-BE49-F238E27FC236}">
                <a16:creationId xmlns:a16="http://schemas.microsoft.com/office/drawing/2014/main" id="{66EB94DD-08B1-2247-2CAC-C28837F7AB2C}"/>
              </a:ext>
            </a:extLst>
          </p:cNvPr>
          <p:cNvSpPr txBox="1"/>
          <p:nvPr/>
        </p:nvSpPr>
        <p:spPr>
          <a:xfrm>
            <a:off x="12420600" y="3318204"/>
            <a:ext cx="5339132" cy="5115311"/>
          </a:xfrm>
          <a:prstGeom prst="rect">
            <a:avLst/>
          </a:prstGeom>
          <a:noFill/>
        </p:spPr>
        <p:txBody>
          <a:bodyPr wrap="square" rtlCol="0">
            <a:spAutoFit/>
          </a:bodyPr>
          <a:lstStyle/>
          <a:p>
            <a:pPr rtl="0">
              <a:lnSpc>
                <a:spcPct val="150000"/>
              </a:lnSpc>
              <a:buNone/>
            </a:pPr>
            <a:r>
              <a:rPr lang="en-IN" sz="2000" dirty="0">
                <a:effectLst/>
                <a:latin typeface="Times New Roman" panose="02020603050405020304" pitchFamily="18" charset="0"/>
                <a:cs typeface="Times New Roman" panose="02020603050405020304" pitchFamily="18" charset="0"/>
              </a:rPr>
              <a:t>Stable System Response – Angle remains within 0.02–0.06° range.</a:t>
            </a:r>
            <a:endParaRPr lang="en-IN" sz="2000" dirty="0">
              <a:latin typeface="Times New Roman" panose="02020603050405020304" pitchFamily="18" charset="0"/>
              <a:cs typeface="Times New Roman" panose="02020603050405020304" pitchFamily="18" charset="0"/>
            </a:endParaRPr>
          </a:p>
          <a:p>
            <a:pPr rtl="0">
              <a:lnSpc>
                <a:spcPct val="150000"/>
              </a:lnSpc>
              <a:buNone/>
            </a:pPr>
            <a:r>
              <a:rPr lang="en-IN" sz="2000" dirty="0">
                <a:effectLst/>
                <a:latin typeface="Times New Roman" panose="02020603050405020304" pitchFamily="18" charset="0"/>
                <a:cs typeface="Times New Roman" panose="02020603050405020304" pitchFamily="18" charset="0"/>
              </a:rPr>
              <a:t>Slight Undershoot – Error mostly negative, indicating small steady-state deviation.</a:t>
            </a:r>
            <a:endParaRPr lang="en-IN" sz="2000" dirty="0">
              <a:latin typeface="Times New Roman" panose="02020603050405020304" pitchFamily="18" charset="0"/>
              <a:cs typeface="Times New Roman" panose="02020603050405020304" pitchFamily="18" charset="0"/>
            </a:endParaRPr>
          </a:p>
          <a:p>
            <a:pPr rtl="0">
              <a:lnSpc>
                <a:spcPct val="150000"/>
              </a:lnSpc>
              <a:buNone/>
            </a:pPr>
            <a:r>
              <a:rPr lang="en-IN" sz="2000" dirty="0">
                <a:effectLst/>
                <a:latin typeface="Times New Roman" panose="02020603050405020304" pitchFamily="18" charset="0"/>
                <a:cs typeface="Times New Roman" panose="02020603050405020304" pitchFamily="18" charset="0"/>
              </a:rPr>
              <a:t>Active Integral Term – Gradually decreases to compensate for persistent error.</a:t>
            </a:r>
            <a:endParaRPr lang="en-IN" sz="2000" dirty="0">
              <a:latin typeface="Times New Roman" panose="02020603050405020304" pitchFamily="18" charset="0"/>
              <a:cs typeface="Times New Roman" panose="02020603050405020304" pitchFamily="18" charset="0"/>
            </a:endParaRPr>
          </a:p>
          <a:p>
            <a:pPr rtl="0">
              <a:lnSpc>
                <a:spcPct val="150000"/>
              </a:lnSpc>
              <a:buNone/>
            </a:pPr>
            <a:r>
              <a:rPr lang="en-IN" sz="2000" dirty="0">
                <a:effectLst/>
                <a:latin typeface="Times New Roman" panose="02020603050405020304" pitchFamily="18" charset="0"/>
                <a:cs typeface="Times New Roman" panose="02020603050405020304" pitchFamily="18" charset="0"/>
              </a:rPr>
              <a:t>Well-Tuned PID – No major overshoot or instability observed.</a:t>
            </a:r>
            <a:endParaRPr lang="en-IN" sz="2000" dirty="0">
              <a:latin typeface="Times New Roman" panose="02020603050405020304" pitchFamily="18" charset="0"/>
              <a:cs typeface="Times New Roman" panose="02020603050405020304" pitchFamily="18" charset="0"/>
            </a:endParaRPr>
          </a:p>
          <a:p>
            <a:pPr rtl="0">
              <a:lnSpc>
                <a:spcPct val="150000"/>
              </a:lnSpc>
            </a:pPr>
            <a:r>
              <a:rPr lang="en-IN" sz="2000" dirty="0">
                <a:effectLst/>
                <a:latin typeface="Times New Roman" panose="02020603050405020304" pitchFamily="18" charset="0"/>
                <a:cs typeface="Times New Roman" panose="02020603050405020304" pitchFamily="18" charset="0"/>
              </a:rPr>
              <a:t>Sensor Noise Evident – Minor oscillations due to unfiltered MPU-6050 data.</a:t>
            </a:r>
            <a:endParaRPr lang="en-IN" sz="2000" dirty="0">
              <a:latin typeface="Times New Roman" panose="02020603050405020304" pitchFamily="18" charset="0"/>
              <a:cs typeface="Times New Roman" panose="02020603050405020304" pitchFamily="18" charset="0"/>
            </a:endParaRPr>
          </a:p>
          <a:p>
            <a:pPr>
              <a:lnSpc>
                <a:spcPct val="150000"/>
              </a:lnSpc>
            </a:pPr>
            <a:endParaRPr lang="en-IN" sz="2000" dirty="0">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id="{C39E6418-7D4B-033A-0CBD-78F67E618FDB}"/>
              </a:ext>
            </a:extLst>
          </p:cNvPr>
          <p:cNvSpPr txBox="1"/>
          <p:nvPr/>
        </p:nvSpPr>
        <p:spPr>
          <a:xfrm>
            <a:off x="12482123" y="2211230"/>
            <a:ext cx="14369142" cy="1054135"/>
          </a:xfrm>
          <a:prstGeom prst="rect">
            <a:avLst/>
          </a:prstGeom>
          <a:noFill/>
        </p:spPr>
        <p:txBody>
          <a:bodyPr wrap="square">
            <a:spAutoFit/>
          </a:bodyPr>
          <a:lstStyle/>
          <a:p>
            <a:pPr algn="l">
              <a:lnSpc>
                <a:spcPts val="9000"/>
              </a:lnSpc>
            </a:pPr>
            <a:r>
              <a:rPr lang="en-US" sz="3200" b="1"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Observations</a:t>
            </a:r>
            <a:r>
              <a:rPr lang="en-US" sz="1800" b="1"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b="1" dirty="0">
              <a:solidFill>
                <a:srgbClr val="FF0000"/>
              </a:solidFill>
              <a:latin typeface="Times New Roman" panose="02020603050405020304" pitchFamily="18" charset="0"/>
              <a:ea typeface="Montserrat Classic Bold"/>
              <a:cs typeface="Times New Roman" panose="02020603050405020304" pitchFamily="18" charset="0"/>
              <a:sym typeface="Montserrat Classic Bold"/>
            </a:endParaRPr>
          </a:p>
        </p:txBody>
      </p:sp>
    </p:spTree>
    <p:extLst>
      <p:ext uri="{BB962C8B-B14F-4D97-AF65-F5344CB8AC3E}">
        <p14:creationId xmlns:p14="http://schemas.microsoft.com/office/powerpoint/2010/main" val="1806034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4408728">
            <a:off x="6461224" y="-4582532"/>
            <a:ext cx="15887340" cy="15887340"/>
          </a:xfrm>
          <a:custGeom>
            <a:avLst/>
            <a:gdLst/>
            <a:ahLst/>
            <a:cxnLst/>
            <a:rect l="l" t="t" r="r" b="b"/>
            <a:pathLst>
              <a:path w="15887340" h="15887340">
                <a:moveTo>
                  <a:pt x="0" y="0"/>
                </a:moveTo>
                <a:lnTo>
                  <a:pt x="15887341" y="0"/>
                </a:lnTo>
                <a:lnTo>
                  <a:pt x="15887341" y="15887340"/>
                </a:lnTo>
                <a:lnTo>
                  <a:pt x="0" y="15887340"/>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sp>
      <p:sp>
        <p:nvSpPr>
          <p:cNvPr id="3" name="Freeform 3"/>
          <p:cNvSpPr/>
          <p:nvPr/>
        </p:nvSpPr>
        <p:spPr>
          <a:xfrm rot="148401" flipH="1">
            <a:off x="15297701" y="384797"/>
            <a:ext cx="6729406" cy="5469172"/>
          </a:xfrm>
          <a:custGeom>
            <a:avLst/>
            <a:gdLst/>
            <a:ahLst/>
            <a:cxnLst/>
            <a:rect l="l" t="t" r="r" b="b"/>
            <a:pathLst>
              <a:path w="6729406" h="5469172">
                <a:moveTo>
                  <a:pt x="6729406" y="0"/>
                </a:moveTo>
                <a:lnTo>
                  <a:pt x="0" y="0"/>
                </a:lnTo>
                <a:lnTo>
                  <a:pt x="0" y="5469172"/>
                </a:lnTo>
                <a:lnTo>
                  <a:pt x="6729406" y="5469172"/>
                </a:lnTo>
                <a:lnTo>
                  <a:pt x="6729406"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4530241" y="3281308"/>
            <a:ext cx="4996390" cy="2352675"/>
          </a:xfrm>
          <a:prstGeom prst="rect">
            <a:avLst/>
          </a:prstGeom>
        </p:spPr>
        <p:txBody>
          <a:bodyPr lIns="0" tIns="0" rIns="0" bIns="0" rtlCol="0" anchor="t">
            <a:spAutoFit/>
          </a:bodyPr>
          <a:lstStyle/>
          <a:p>
            <a:pPr algn="l">
              <a:lnSpc>
                <a:spcPts val="9000"/>
              </a:lnSpc>
            </a:pPr>
            <a:r>
              <a:rPr lang="en-US" sz="9000" b="1">
                <a:solidFill>
                  <a:srgbClr val="004AAD"/>
                </a:solidFill>
                <a:latin typeface="Montserrat Classic Bold"/>
                <a:ea typeface="Montserrat Classic Bold"/>
                <a:cs typeface="Montserrat Classic Bold"/>
                <a:sym typeface="Montserrat Classic Bold"/>
              </a:rPr>
              <a:t>THANK </a:t>
            </a:r>
          </a:p>
          <a:p>
            <a:pPr algn="l">
              <a:lnSpc>
                <a:spcPts val="9000"/>
              </a:lnSpc>
            </a:pPr>
            <a:r>
              <a:rPr lang="en-US" sz="9000" b="1">
                <a:solidFill>
                  <a:srgbClr val="004AAD"/>
                </a:solidFill>
                <a:latin typeface="Montserrat Classic Bold"/>
                <a:ea typeface="Montserrat Classic Bold"/>
                <a:cs typeface="Montserrat Classic Bold"/>
                <a:sym typeface="Montserrat Classic Bold"/>
              </a:rPr>
              <a:t>YOU </a:t>
            </a:r>
          </a:p>
        </p:txBody>
      </p:sp>
      <p:sp>
        <p:nvSpPr>
          <p:cNvPr id="5" name="Freeform 5"/>
          <p:cNvSpPr/>
          <p:nvPr/>
        </p:nvSpPr>
        <p:spPr>
          <a:xfrm rot="1082301">
            <a:off x="-5072607" y="6650746"/>
            <a:ext cx="11928886" cy="8231043"/>
          </a:xfrm>
          <a:custGeom>
            <a:avLst/>
            <a:gdLst/>
            <a:ahLst/>
            <a:cxnLst/>
            <a:rect l="l" t="t" r="r" b="b"/>
            <a:pathLst>
              <a:path w="11928886" h="8231043">
                <a:moveTo>
                  <a:pt x="0" y="0"/>
                </a:moveTo>
                <a:lnTo>
                  <a:pt x="11928886" y="0"/>
                </a:lnTo>
                <a:lnTo>
                  <a:pt x="11928886" y="8231043"/>
                </a:lnTo>
                <a:lnTo>
                  <a:pt x="0" y="8231043"/>
                </a:lnTo>
                <a:lnTo>
                  <a:pt x="0" y="0"/>
                </a:lnTo>
                <a:close/>
              </a:path>
            </a:pathLst>
          </a:custGeom>
          <a:blipFill>
            <a:blip r:embed="rId6">
              <a:alphaModFix amt="50000"/>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43000"/>
            <a:ext cx="15556598" cy="824240"/>
          </a:xfrm>
          <a:prstGeom prst="rect">
            <a:avLst/>
          </a:prstGeom>
        </p:spPr>
        <p:txBody>
          <a:bodyPr lIns="0" tIns="0" rIns="0" bIns="0" rtlCol="0" anchor="t">
            <a:spAutoFit/>
          </a:bodyPr>
          <a:lstStyle/>
          <a:p>
            <a:pPr algn="l">
              <a:lnSpc>
                <a:spcPts val="6200"/>
              </a:lnSpc>
            </a:pPr>
            <a:r>
              <a:rPr lang="en-US" sz="6200" b="1">
                <a:solidFill>
                  <a:srgbClr val="004AAD"/>
                </a:solidFill>
                <a:latin typeface="Montserrat Classic Bold"/>
                <a:ea typeface="Montserrat Classic Bold"/>
                <a:cs typeface="Montserrat Classic Bold"/>
                <a:sym typeface="Montserrat Classic Bold"/>
              </a:rPr>
              <a:t>ABSTRACT</a:t>
            </a:r>
          </a:p>
        </p:txBody>
      </p:sp>
      <p:sp>
        <p:nvSpPr>
          <p:cNvPr id="3" name="Freeform 3"/>
          <p:cNvSpPr/>
          <p:nvPr/>
        </p:nvSpPr>
        <p:spPr>
          <a:xfrm rot="-1625759">
            <a:off x="10837013" y="-4312634"/>
            <a:ext cx="9495369" cy="7717145"/>
          </a:xfrm>
          <a:custGeom>
            <a:avLst/>
            <a:gdLst/>
            <a:ahLst/>
            <a:cxnLst/>
            <a:rect l="l" t="t" r="r" b="b"/>
            <a:pathLst>
              <a:path w="9495369" h="7717145">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4" name="Freeform 4"/>
          <p:cNvSpPr/>
          <p:nvPr/>
        </p:nvSpPr>
        <p:spPr>
          <a:xfrm>
            <a:off x="11343246" y="3094600"/>
            <a:ext cx="6284453" cy="5991626"/>
          </a:xfrm>
          <a:custGeom>
            <a:avLst/>
            <a:gdLst/>
            <a:ahLst/>
            <a:cxnLst/>
            <a:rect l="l" t="t" r="r" b="b"/>
            <a:pathLst>
              <a:path w="6284453" h="5991626">
                <a:moveTo>
                  <a:pt x="0" y="0"/>
                </a:moveTo>
                <a:lnTo>
                  <a:pt x="6284454" y="0"/>
                </a:lnTo>
                <a:lnTo>
                  <a:pt x="6284454" y="5991626"/>
                </a:lnTo>
                <a:lnTo>
                  <a:pt x="0" y="5991626"/>
                </a:lnTo>
                <a:lnTo>
                  <a:pt x="0" y="0"/>
                </a:lnTo>
                <a:close/>
              </a:path>
            </a:pathLst>
          </a:custGeom>
          <a:blipFill>
            <a:blip r:embed="rId4"/>
            <a:stretch>
              <a:fillRect l="-6437"/>
            </a:stretch>
          </a:blipFill>
        </p:spPr>
      </p:sp>
      <p:sp>
        <p:nvSpPr>
          <p:cNvPr id="5" name="TextBox 5"/>
          <p:cNvSpPr txBox="1"/>
          <p:nvPr/>
        </p:nvSpPr>
        <p:spPr>
          <a:xfrm>
            <a:off x="1028700" y="2780275"/>
            <a:ext cx="9588429" cy="6838950"/>
          </a:xfrm>
          <a:prstGeom prst="rect">
            <a:avLst/>
          </a:prstGeom>
        </p:spPr>
        <p:txBody>
          <a:bodyPr lIns="0" tIns="0" rIns="0" bIns="0" rtlCol="0" anchor="t">
            <a:spAutoFit/>
          </a:bodyPr>
          <a:lstStyle/>
          <a:p>
            <a:pPr algn="l">
              <a:lnSpc>
                <a:spcPts val="6249"/>
              </a:lnSpc>
            </a:pPr>
            <a:r>
              <a:rPr lang="en-US" sz="2499">
                <a:solidFill>
                  <a:srgbClr val="2E2E2E"/>
                </a:solidFill>
                <a:latin typeface="Montserrat Classic"/>
                <a:ea typeface="Montserrat Classic"/>
                <a:cs typeface="Montserrat Classic"/>
                <a:sym typeface="Montserrat Classic"/>
              </a:rPr>
              <a:t>This project presents a Ball and Beam Balance System as a practical demonstration of control systems and real-time sensor fusion. The system integrates data from ultrasonic sensors and an inertial measurement unit (IMU) using a Kalman Filter to accurately estimate the ball’s position. </a:t>
            </a:r>
          </a:p>
          <a:p>
            <a:pPr algn="l">
              <a:lnSpc>
                <a:spcPts val="6249"/>
              </a:lnSpc>
            </a:pPr>
            <a:r>
              <a:rPr lang="en-US" sz="2499">
                <a:solidFill>
                  <a:srgbClr val="2E2E2E"/>
                </a:solidFill>
                <a:latin typeface="Montserrat Classic"/>
                <a:ea typeface="Montserrat Classic"/>
                <a:cs typeface="Montserrat Classic"/>
                <a:sym typeface="Montserrat Classic"/>
              </a:rPr>
              <a:t>This prototype is ideal for educational and experimental purposes in automation and robotics.</a:t>
            </a:r>
          </a:p>
          <a:p>
            <a:pPr algn="l">
              <a:lnSpc>
                <a:spcPts val="6249"/>
              </a:lnSpc>
            </a:pPr>
            <a:endParaRPr lang="en-US" sz="2499">
              <a:solidFill>
                <a:srgbClr val="2E2E2E"/>
              </a:solidFill>
              <a:latin typeface="Montserrat Classic"/>
              <a:ea typeface="Montserrat Classic"/>
              <a:cs typeface="Montserrat Classic"/>
              <a:sym typeface="Montserrat Classic"/>
            </a:endParaRPr>
          </a:p>
          <a:p>
            <a:pPr algn="l">
              <a:lnSpc>
                <a:spcPts val="3499"/>
              </a:lnSpc>
            </a:pPr>
            <a:endParaRPr lang="en-US" sz="2499">
              <a:solidFill>
                <a:srgbClr val="2E2E2E"/>
              </a:solidFill>
              <a:latin typeface="Montserrat Classic"/>
              <a:ea typeface="Montserrat Classic"/>
              <a:cs typeface="Montserrat Classic"/>
              <a:sym typeface="Montserrat Class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625759">
            <a:off x="13690496" y="2149852"/>
            <a:ext cx="10884489" cy="8846121"/>
          </a:xfrm>
          <a:custGeom>
            <a:avLst/>
            <a:gdLst/>
            <a:ahLst/>
            <a:cxnLst/>
            <a:rect l="l" t="t" r="r" b="b"/>
            <a:pathLst>
              <a:path w="10884489" h="8846121">
                <a:moveTo>
                  <a:pt x="0" y="0"/>
                </a:moveTo>
                <a:lnTo>
                  <a:pt x="10884489" y="0"/>
                </a:lnTo>
                <a:lnTo>
                  <a:pt x="10884489" y="8846120"/>
                </a:lnTo>
                <a:lnTo>
                  <a:pt x="0" y="8846120"/>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028700" y="907515"/>
            <a:ext cx="13092728" cy="1209675"/>
          </a:xfrm>
          <a:prstGeom prst="rect">
            <a:avLst/>
          </a:prstGeom>
        </p:spPr>
        <p:txBody>
          <a:bodyPr lIns="0" tIns="0" rIns="0" bIns="0" rtlCol="0" anchor="t">
            <a:spAutoFit/>
          </a:bodyPr>
          <a:lstStyle/>
          <a:p>
            <a:pPr algn="l">
              <a:lnSpc>
                <a:spcPts val="9000"/>
              </a:lnSpc>
            </a:pPr>
            <a:r>
              <a:rPr lang="en-US" sz="9000" b="1">
                <a:solidFill>
                  <a:srgbClr val="004AAD"/>
                </a:solidFill>
                <a:latin typeface="Montserrat Classic Bold"/>
                <a:ea typeface="Montserrat Classic Bold"/>
                <a:cs typeface="Montserrat Classic Bold"/>
                <a:sym typeface="Montserrat Classic Bold"/>
              </a:rPr>
              <a:t>INTRODUCTION</a:t>
            </a:r>
          </a:p>
        </p:txBody>
      </p:sp>
      <p:sp>
        <p:nvSpPr>
          <p:cNvPr id="5" name="TextBox 5"/>
          <p:cNvSpPr txBox="1"/>
          <p:nvPr/>
        </p:nvSpPr>
        <p:spPr>
          <a:xfrm>
            <a:off x="920149" y="2294525"/>
            <a:ext cx="13309830" cy="3291057"/>
          </a:xfrm>
          <a:prstGeom prst="rect">
            <a:avLst/>
          </a:prstGeom>
        </p:spPr>
        <p:txBody>
          <a:bodyPr lIns="0" tIns="0" rIns="0" bIns="0" rtlCol="0" anchor="t">
            <a:spAutoFit/>
          </a:bodyPr>
          <a:lstStyle/>
          <a:p>
            <a:pPr algn="l">
              <a:lnSpc>
                <a:spcPts val="4391"/>
              </a:lnSpc>
            </a:pPr>
            <a:r>
              <a:rPr lang="en-US" sz="2744">
                <a:solidFill>
                  <a:srgbClr val="2E2E2E"/>
                </a:solidFill>
                <a:latin typeface="Montserrat Classic"/>
                <a:ea typeface="Montserrat Classic"/>
                <a:cs typeface="Montserrat Classic"/>
                <a:sym typeface="Montserrat Classic"/>
              </a:rPr>
              <a:t>The Ball and Beam system is a classic control problem used to study feedback in unstable systems. The goal is to keep a ball at 25 cm on a tiltable beam using dynamic feedback. We created a cost-effective model to teach sensor fusion, estimation theory, and real-time embedded system design.</a:t>
            </a:r>
          </a:p>
          <a:p>
            <a:pPr algn="l">
              <a:lnSpc>
                <a:spcPts val="4391"/>
              </a:lnSpc>
            </a:pPr>
            <a:endParaRPr lang="en-US" sz="2744">
              <a:solidFill>
                <a:srgbClr val="2E2E2E"/>
              </a:solidFill>
              <a:latin typeface="Montserrat Classic"/>
              <a:ea typeface="Montserrat Classic"/>
              <a:cs typeface="Montserrat Classic"/>
              <a:sym typeface="Montserrat Classic"/>
            </a:endParaRPr>
          </a:p>
          <a:p>
            <a:pPr algn="l">
              <a:lnSpc>
                <a:spcPts val="4391"/>
              </a:lnSpc>
            </a:pPr>
            <a:endParaRPr lang="en-US" sz="2744">
              <a:solidFill>
                <a:srgbClr val="2E2E2E"/>
              </a:solidFill>
              <a:latin typeface="Montserrat Classic"/>
              <a:ea typeface="Montserrat Classic"/>
              <a:cs typeface="Montserrat Classic"/>
              <a:sym typeface="Montserrat Classic"/>
            </a:endParaRPr>
          </a:p>
        </p:txBody>
      </p:sp>
      <p:pic>
        <p:nvPicPr>
          <p:cNvPr id="7" name="Picture 6">
            <a:extLst>
              <a:ext uri="{FF2B5EF4-FFF2-40B4-BE49-F238E27FC236}">
                <a16:creationId xmlns:a16="http://schemas.microsoft.com/office/drawing/2014/main" id="{BA2DD479-EB9C-303A-0728-365950A47A1E}"/>
              </a:ext>
            </a:extLst>
          </p:cNvPr>
          <p:cNvPicPr>
            <a:picLocks noChangeAspect="1"/>
          </p:cNvPicPr>
          <p:nvPr/>
        </p:nvPicPr>
        <p:blipFill>
          <a:blip r:embed="rId4"/>
          <a:stretch>
            <a:fillRect/>
          </a:stretch>
        </p:blipFill>
        <p:spPr>
          <a:xfrm>
            <a:off x="719168" y="4914900"/>
            <a:ext cx="12908759" cy="4953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427142" y="836287"/>
            <a:ext cx="18288000" cy="809625"/>
          </a:xfrm>
          <a:prstGeom prst="rect">
            <a:avLst/>
          </a:prstGeom>
        </p:spPr>
        <p:txBody>
          <a:bodyPr lIns="0" tIns="0" rIns="0" bIns="0" rtlCol="0" anchor="t">
            <a:spAutoFit/>
          </a:bodyPr>
          <a:lstStyle/>
          <a:p>
            <a:pPr algn="l">
              <a:lnSpc>
                <a:spcPts val="6000"/>
              </a:lnSpc>
            </a:pPr>
            <a:r>
              <a:rPr lang="en-US" sz="6000" b="1" dirty="0">
                <a:solidFill>
                  <a:srgbClr val="004AAD"/>
                </a:solidFill>
                <a:latin typeface="Montserrat Classic Bold"/>
                <a:ea typeface="Montserrat Classic Bold"/>
                <a:cs typeface="Montserrat Classic Bold"/>
                <a:sym typeface="Montserrat Classic Bold"/>
              </a:rPr>
              <a:t>SYSTEM ARCHITECTURE:</a:t>
            </a:r>
          </a:p>
        </p:txBody>
      </p:sp>
      <p:sp>
        <p:nvSpPr>
          <p:cNvPr id="5" name="TextBox 5"/>
          <p:cNvSpPr txBox="1"/>
          <p:nvPr/>
        </p:nvSpPr>
        <p:spPr>
          <a:xfrm>
            <a:off x="647700" y="2289058"/>
            <a:ext cx="13412977" cy="525144"/>
          </a:xfrm>
          <a:prstGeom prst="rect">
            <a:avLst/>
          </a:prstGeom>
        </p:spPr>
        <p:txBody>
          <a:bodyPr lIns="0" tIns="0" rIns="0" bIns="0" rtlCol="0" anchor="t">
            <a:spAutoFit/>
          </a:bodyPr>
          <a:lstStyle/>
          <a:p>
            <a:pPr algn="l">
              <a:lnSpc>
                <a:spcPts val="4700"/>
              </a:lnSpc>
            </a:pPr>
            <a:r>
              <a:rPr lang="en-US" sz="2937" dirty="0">
                <a:solidFill>
                  <a:srgbClr val="2E2E2E"/>
                </a:solidFill>
                <a:latin typeface="Montserrat Classic"/>
                <a:ea typeface="Montserrat Classic"/>
                <a:cs typeface="Montserrat Classic"/>
                <a:sym typeface="Montserrat Classic"/>
              </a:rPr>
              <a:t>•</a:t>
            </a:r>
          </a:p>
        </p:txBody>
      </p:sp>
      <p:graphicFrame>
        <p:nvGraphicFramePr>
          <p:cNvPr id="6" name="Table 5">
            <a:extLst>
              <a:ext uri="{FF2B5EF4-FFF2-40B4-BE49-F238E27FC236}">
                <a16:creationId xmlns:a16="http://schemas.microsoft.com/office/drawing/2014/main" id="{892BD5DE-FD28-CE5B-F6B0-75FDD50C200B}"/>
              </a:ext>
            </a:extLst>
          </p:cNvPr>
          <p:cNvGraphicFramePr>
            <a:graphicFrameLocks noGrp="1"/>
          </p:cNvGraphicFramePr>
          <p:nvPr>
            <p:extLst>
              <p:ext uri="{D42A27DB-BD31-4B8C-83A1-F6EECF244321}">
                <p14:modId xmlns:p14="http://schemas.microsoft.com/office/powerpoint/2010/main" val="301937679"/>
              </p:ext>
            </p:extLst>
          </p:nvPr>
        </p:nvGraphicFramePr>
        <p:xfrm>
          <a:off x="647700" y="2413994"/>
          <a:ext cx="11772902" cy="7635526"/>
        </p:xfrm>
        <a:graphic>
          <a:graphicData uri="http://schemas.openxmlformats.org/drawingml/2006/table">
            <a:tbl>
              <a:tblPr firstRow="1" firstCol="1" bandRow="1">
                <a:tableStyleId>{BDBED569-4797-4DF1-A0F4-6AAB3CD982D8}</a:tableStyleId>
              </a:tblPr>
              <a:tblGrid>
                <a:gridCol w="5886451">
                  <a:extLst>
                    <a:ext uri="{9D8B030D-6E8A-4147-A177-3AD203B41FA5}">
                      <a16:colId xmlns:a16="http://schemas.microsoft.com/office/drawing/2014/main" val="2331876244"/>
                    </a:ext>
                  </a:extLst>
                </a:gridCol>
                <a:gridCol w="5886451">
                  <a:extLst>
                    <a:ext uri="{9D8B030D-6E8A-4147-A177-3AD203B41FA5}">
                      <a16:colId xmlns:a16="http://schemas.microsoft.com/office/drawing/2014/main" val="1280857005"/>
                    </a:ext>
                  </a:extLst>
                </a:gridCol>
              </a:tblGrid>
              <a:tr h="410220">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Component</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Specification / Role</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extLst>
                  <a:ext uri="{0D108BD9-81ED-4DB2-BD59-A6C34878D82A}">
                    <a16:rowId xmlns:a16="http://schemas.microsoft.com/office/drawing/2014/main" val="2314888717"/>
                  </a:ext>
                </a:extLst>
              </a:tr>
              <a:tr h="867665">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Arduino Uno </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Microcontroller for real-time control and processing</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extLst>
                  <a:ext uri="{0D108BD9-81ED-4DB2-BD59-A6C34878D82A}">
                    <a16:rowId xmlns:a16="http://schemas.microsoft.com/office/drawing/2014/main" val="617539689"/>
                  </a:ext>
                </a:extLst>
              </a:tr>
              <a:tr h="867665">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Servo Motor </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Controls beam angle based on control signal</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extLst>
                  <a:ext uri="{0D108BD9-81ED-4DB2-BD59-A6C34878D82A}">
                    <a16:rowId xmlns:a16="http://schemas.microsoft.com/office/drawing/2014/main" val="968424065"/>
                  </a:ext>
                </a:extLst>
              </a:tr>
              <a:tr h="867665">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Ultrasonic Sensors (2× HC-SR04)</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Measures distance of the ball from each end of the beam</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extLst>
                  <a:ext uri="{0D108BD9-81ED-4DB2-BD59-A6C34878D82A}">
                    <a16:rowId xmlns:a16="http://schemas.microsoft.com/office/drawing/2014/main" val="3548415210"/>
                  </a:ext>
                </a:extLst>
              </a:tr>
              <a:tr h="867665">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MPU6050 Sensor Module</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Measures beam's angular tilt and rate of change</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extLst>
                  <a:ext uri="{0D108BD9-81ED-4DB2-BD59-A6C34878D82A}">
                    <a16:rowId xmlns:a16="http://schemas.microsoft.com/office/drawing/2014/main" val="3478253084"/>
                  </a:ext>
                </a:extLst>
              </a:tr>
              <a:tr h="849329">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Ping Pong Ball</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Target object to be balanced (∼27 grams)</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extLst>
                  <a:ext uri="{0D108BD9-81ED-4DB2-BD59-A6C34878D82A}">
                    <a16:rowId xmlns:a16="http://schemas.microsoft.com/office/drawing/2014/main" val="4008050164"/>
                  </a:ext>
                </a:extLst>
              </a:tr>
              <a:tr h="867665">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Beam (Foam sheet)</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50 cm long, 4.5 cm wide, forms the platform for the ball</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extLst>
                  <a:ext uri="{0D108BD9-81ED-4DB2-BD59-A6C34878D82A}">
                    <a16:rowId xmlns:a16="http://schemas.microsoft.com/office/drawing/2014/main" val="1052468799"/>
                  </a:ext>
                </a:extLst>
              </a:tr>
              <a:tr h="410220">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Foam sheet Base</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Mounting structure for stable assembly</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extLst>
                  <a:ext uri="{0D108BD9-81ED-4DB2-BD59-A6C34878D82A}">
                    <a16:rowId xmlns:a16="http://schemas.microsoft.com/office/drawing/2014/main" val="1540048282"/>
                  </a:ext>
                </a:extLst>
              </a:tr>
              <a:tr h="607612">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Power Supply (5V DC)</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Provides power to all components</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extLst>
                  <a:ext uri="{0D108BD9-81ED-4DB2-BD59-A6C34878D82A}">
                    <a16:rowId xmlns:a16="http://schemas.microsoft.com/office/drawing/2014/main" val="1432255497"/>
                  </a:ext>
                </a:extLst>
              </a:tr>
              <a:tr h="609600">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Jumper Wires and Breadboard</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Electrical connections for rapid prototyping</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extLst>
                  <a:ext uri="{0D108BD9-81ED-4DB2-BD59-A6C34878D82A}">
                    <a16:rowId xmlns:a16="http://schemas.microsoft.com/office/drawing/2014/main" val="1735088929"/>
                  </a:ext>
                </a:extLst>
              </a:tr>
              <a:tr h="410220">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Mounts / Hinges</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For securely attaching beam to servo</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7287" marR="67287" marT="0" marB="0" anchor="ctr"/>
                </a:tc>
                <a:extLst>
                  <a:ext uri="{0D108BD9-81ED-4DB2-BD59-A6C34878D82A}">
                    <a16:rowId xmlns:a16="http://schemas.microsoft.com/office/drawing/2014/main" val="4233609124"/>
                  </a:ext>
                </a:extLst>
              </a:tr>
            </a:tbl>
          </a:graphicData>
        </a:graphic>
      </p:graphicFrame>
      <p:sp>
        <p:nvSpPr>
          <p:cNvPr id="7" name="TextBox 6">
            <a:extLst>
              <a:ext uri="{FF2B5EF4-FFF2-40B4-BE49-F238E27FC236}">
                <a16:creationId xmlns:a16="http://schemas.microsoft.com/office/drawing/2014/main" id="{DD6218C6-E977-ED27-A46B-B7F8B30D0022}"/>
              </a:ext>
            </a:extLst>
          </p:cNvPr>
          <p:cNvSpPr txBox="1"/>
          <p:nvPr/>
        </p:nvSpPr>
        <p:spPr>
          <a:xfrm>
            <a:off x="612689" y="1675097"/>
            <a:ext cx="4900701" cy="584775"/>
          </a:xfrm>
          <a:prstGeom prst="rect">
            <a:avLst/>
          </a:prstGeom>
          <a:noFill/>
        </p:spPr>
        <p:txBody>
          <a:bodyPr wrap="none" rtlCol="0">
            <a:spAutoFit/>
          </a:bodyPr>
          <a:lstStyle/>
          <a:p>
            <a:r>
              <a:rPr lang="en-US" sz="3200" b="1" dirty="0">
                <a:latin typeface="Arial" panose="020B0604020202020204" pitchFamily="34" charset="0"/>
                <a:cs typeface="Arial" panose="020B0604020202020204" pitchFamily="34" charset="0"/>
              </a:rPr>
              <a:t>Hardware Requirements</a:t>
            </a:r>
            <a:endParaRPr lang="en-IN" sz="3200" b="1" dirty="0">
              <a:latin typeface="Arial" panose="020B0604020202020204" pitchFamily="34" charset="0"/>
              <a:cs typeface="Arial" panose="020B0604020202020204" pitchFamily="34" charset="0"/>
            </a:endParaRPr>
          </a:p>
        </p:txBody>
      </p:sp>
      <p:sp>
        <p:nvSpPr>
          <p:cNvPr id="8" name="TextBox 5"/>
          <p:cNvSpPr txBox="1"/>
          <p:nvPr/>
        </p:nvSpPr>
        <p:spPr>
          <a:xfrm>
            <a:off x="12760098" y="1073736"/>
            <a:ext cx="14965866" cy="1144352"/>
          </a:xfrm>
          <a:prstGeom prst="rect">
            <a:avLst/>
          </a:prstGeom>
        </p:spPr>
        <p:txBody>
          <a:bodyPr lIns="0" tIns="0" rIns="0" bIns="0" rtlCol="0" anchor="t">
            <a:spAutoFit/>
          </a:bodyPr>
          <a:lstStyle/>
          <a:p>
            <a:pPr algn="l">
              <a:lnSpc>
                <a:spcPts val="4700"/>
              </a:lnSpc>
            </a:pPr>
            <a:endParaRPr lang="en-US" sz="3600" b="1" dirty="0">
              <a:solidFill>
                <a:srgbClr val="2E2E2E"/>
              </a:solidFill>
              <a:latin typeface="Montserrat Classic"/>
              <a:ea typeface="Montserrat Classic"/>
              <a:cs typeface="Montserrat Classic"/>
              <a:sym typeface="Montserrat Classic"/>
            </a:endParaRPr>
          </a:p>
          <a:p>
            <a:pPr algn="l">
              <a:lnSpc>
                <a:spcPts val="4700"/>
              </a:lnSpc>
            </a:pPr>
            <a:r>
              <a:rPr lang="en-US" sz="3200" b="1" dirty="0">
                <a:solidFill>
                  <a:srgbClr val="2E2E2E"/>
                </a:solidFill>
                <a:latin typeface="Montserrat Classic"/>
                <a:ea typeface="Montserrat Classic"/>
                <a:cs typeface="Montserrat Classic"/>
                <a:sym typeface="Montserrat Classic"/>
              </a:rPr>
              <a:t>Software </a:t>
            </a:r>
            <a:r>
              <a:rPr lang="en-US" sz="3200" b="1" dirty="0">
                <a:solidFill>
                  <a:srgbClr val="2E2E2E"/>
                </a:solidFill>
                <a:latin typeface="Arial" panose="020B0604020202020204" pitchFamily="34" charset="0"/>
                <a:ea typeface="Montserrat Classic"/>
                <a:cs typeface="Arial" panose="020B0604020202020204" pitchFamily="34" charset="0"/>
                <a:sym typeface="Montserrat Classic"/>
              </a:rPr>
              <a:t>Requirements</a:t>
            </a:r>
          </a:p>
        </p:txBody>
      </p:sp>
      <p:graphicFrame>
        <p:nvGraphicFramePr>
          <p:cNvPr id="9" name="Table 8">
            <a:extLst>
              <a:ext uri="{FF2B5EF4-FFF2-40B4-BE49-F238E27FC236}">
                <a16:creationId xmlns:a16="http://schemas.microsoft.com/office/drawing/2014/main" id="{5B30DC6E-40E0-77A1-B54D-017EFFE737D9}"/>
              </a:ext>
            </a:extLst>
          </p:cNvPr>
          <p:cNvGraphicFramePr>
            <a:graphicFrameLocks noGrp="1"/>
          </p:cNvGraphicFramePr>
          <p:nvPr>
            <p:extLst>
              <p:ext uri="{D42A27DB-BD31-4B8C-83A1-F6EECF244321}">
                <p14:modId xmlns:p14="http://schemas.microsoft.com/office/powerpoint/2010/main" val="3015757688"/>
              </p:ext>
            </p:extLst>
          </p:nvPr>
        </p:nvGraphicFramePr>
        <p:xfrm>
          <a:off x="12740699" y="2413994"/>
          <a:ext cx="4899601" cy="7480267"/>
        </p:xfrm>
        <a:graphic>
          <a:graphicData uri="http://schemas.openxmlformats.org/drawingml/2006/table">
            <a:tbl>
              <a:tblPr firstRow="1" firstCol="1" bandRow="1">
                <a:tableStyleId>{BDBED569-4797-4DF1-A0F4-6AAB3CD982D8}</a:tableStyleId>
              </a:tblPr>
              <a:tblGrid>
                <a:gridCol w="2248412">
                  <a:extLst>
                    <a:ext uri="{9D8B030D-6E8A-4147-A177-3AD203B41FA5}">
                      <a16:colId xmlns:a16="http://schemas.microsoft.com/office/drawing/2014/main" val="2071598611"/>
                    </a:ext>
                  </a:extLst>
                </a:gridCol>
                <a:gridCol w="2651189">
                  <a:extLst>
                    <a:ext uri="{9D8B030D-6E8A-4147-A177-3AD203B41FA5}">
                      <a16:colId xmlns:a16="http://schemas.microsoft.com/office/drawing/2014/main" val="249403201"/>
                    </a:ext>
                  </a:extLst>
                </a:gridCol>
              </a:tblGrid>
              <a:tr h="447322">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Software</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Purpose</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75098430"/>
                  </a:ext>
                </a:extLst>
              </a:tr>
              <a:tr h="946143">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Arduino IDE</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Programming and uploading code to the microcontroller</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555793657"/>
                  </a:ext>
                </a:extLst>
              </a:tr>
              <a:tr h="447322">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Kalman Filter Library </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Sensor fusion implementation</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27267225"/>
                  </a:ext>
                </a:extLst>
              </a:tr>
              <a:tr h="946143">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Serial Plotter / Monitor</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50000"/>
                        </a:lnSpc>
                        <a:spcAft>
                          <a:spcPts val="1000"/>
                        </a:spcAft>
                        <a:buNone/>
                      </a:pPr>
                      <a:r>
                        <a:rPr lang="en-IN" sz="2000">
                          <a:effectLst/>
                          <a:latin typeface="Arial" panose="020B0604020202020204" pitchFamily="34" charset="0"/>
                          <a:cs typeface="Arial" panose="020B0604020202020204" pitchFamily="34" charset="0"/>
                        </a:rPr>
                        <a:t>Visualization and debugging of real-time data</a:t>
                      </a:r>
                      <a:endParaRPr lang="en-IN" sz="20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546487378"/>
                  </a:ext>
                </a:extLst>
              </a:tr>
              <a:tr h="946143">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MATLAB</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50000"/>
                        </a:lnSpc>
                        <a:spcAft>
                          <a:spcPts val="1000"/>
                        </a:spcAft>
                        <a:buNone/>
                      </a:pPr>
                      <a:r>
                        <a:rPr lang="en-IN" sz="2000" dirty="0">
                          <a:effectLst/>
                          <a:latin typeface="Arial" panose="020B0604020202020204" pitchFamily="34" charset="0"/>
                          <a:cs typeface="Arial" panose="020B0604020202020204" pitchFamily="34" charset="0"/>
                        </a:rPr>
                        <a:t>Used for simulation, modelling, or Kalman filter tuning of the system</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776186438"/>
                  </a:ext>
                </a:extLst>
              </a:tr>
              <a:tr h="946143">
                <a:tc>
                  <a:txBody>
                    <a:bodyPr/>
                    <a:lstStyle/>
                    <a:p>
                      <a:pPr>
                        <a:lnSpc>
                          <a:spcPct val="150000"/>
                        </a:lnSpc>
                        <a:spcAft>
                          <a:spcPts val="1000"/>
                        </a:spcAft>
                        <a:buNone/>
                      </a:pPr>
                      <a:r>
                        <a:rPr lang="en-US" sz="2000" dirty="0">
                          <a:effectLst/>
                          <a:latin typeface="Arial" panose="020B0604020202020204" pitchFamily="34" charset="0"/>
                          <a:ea typeface="Calibri" panose="020F0502020204030204" pitchFamily="34" charset="0"/>
                          <a:cs typeface="Arial" panose="020B0604020202020204" pitchFamily="34" charset="0"/>
                        </a:rPr>
                        <a:t>Python (Matplotlib)</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50000"/>
                        </a:lnSpc>
                        <a:spcAft>
                          <a:spcPts val="1000"/>
                        </a:spcAft>
                        <a:buNone/>
                      </a:pPr>
                      <a:r>
                        <a:rPr lang="en-US" sz="2000" dirty="0">
                          <a:effectLst/>
                          <a:latin typeface="Arial" panose="020B0604020202020204" pitchFamily="34" charset="0"/>
                          <a:ea typeface="Calibri" panose="020F0502020204030204" pitchFamily="34" charset="0"/>
                          <a:cs typeface="Arial" panose="020B0604020202020204" pitchFamily="34" charset="0"/>
                        </a:rPr>
                        <a:t>For plotting characteristics curve of position with respect to time</a:t>
                      </a:r>
                      <a:endParaRPr lang="en-IN"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303681958"/>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2085749">
            <a:off x="-5690637" y="-3861861"/>
            <a:ext cx="14345355" cy="14345355"/>
          </a:xfrm>
          <a:custGeom>
            <a:avLst/>
            <a:gdLst/>
            <a:ahLst/>
            <a:cxnLst/>
            <a:rect l="l" t="t" r="r" b="b"/>
            <a:pathLst>
              <a:path w="14345355" h="14345355">
                <a:moveTo>
                  <a:pt x="0" y="0"/>
                </a:moveTo>
                <a:lnTo>
                  <a:pt x="14345355" y="0"/>
                </a:lnTo>
                <a:lnTo>
                  <a:pt x="14345355" y="14345355"/>
                </a:lnTo>
                <a:lnTo>
                  <a:pt x="0" y="14345355"/>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3" name="Freeform 3"/>
          <p:cNvSpPr/>
          <p:nvPr/>
        </p:nvSpPr>
        <p:spPr>
          <a:xfrm rot="-1799293">
            <a:off x="12170918" y="-745657"/>
            <a:ext cx="6885296" cy="11055409"/>
          </a:xfrm>
          <a:custGeom>
            <a:avLst/>
            <a:gdLst/>
            <a:ahLst/>
            <a:cxnLst/>
            <a:rect l="l" t="t" r="r" b="b"/>
            <a:pathLst>
              <a:path w="6885296" h="11055409">
                <a:moveTo>
                  <a:pt x="0" y="0"/>
                </a:moveTo>
                <a:lnTo>
                  <a:pt x="6885296" y="0"/>
                </a:lnTo>
                <a:lnTo>
                  <a:pt x="6885296" y="11055409"/>
                </a:lnTo>
                <a:lnTo>
                  <a:pt x="0" y="11055409"/>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647700" y="6841556"/>
            <a:ext cx="14965866" cy="4709662"/>
          </a:xfrm>
          <a:prstGeom prst="rect">
            <a:avLst/>
          </a:prstGeom>
        </p:spPr>
        <p:txBody>
          <a:bodyPr lIns="0" tIns="0" rIns="0" bIns="0" rtlCol="0" anchor="t">
            <a:spAutoFit/>
          </a:bodyPr>
          <a:lstStyle/>
          <a:p>
            <a:pPr algn="l">
              <a:lnSpc>
                <a:spcPts val="4700"/>
              </a:lnSpc>
            </a:pPr>
            <a:endParaRPr/>
          </a:p>
          <a:p>
            <a:pPr algn="l">
              <a:lnSpc>
                <a:spcPts val="4700"/>
              </a:lnSpc>
            </a:pPr>
            <a:endParaRPr/>
          </a:p>
          <a:p>
            <a:pPr algn="l">
              <a:lnSpc>
                <a:spcPts val="4700"/>
              </a:lnSpc>
            </a:pPr>
            <a:r>
              <a:rPr lang="en-US" sz="2937">
                <a:solidFill>
                  <a:srgbClr val="2E2E2E"/>
                </a:solidFill>
                <a:latin typeface="Montserrat Classic"/>
                <a:ea typeface="Montserrat Classic"/>
                <a:cs typeface="Montserrat Classic"/>
                <a:sym typeface="Montserrat Classic"/>
              </a:rPr>
              <a:t>•• Recursive estimator:    Prediction → Update → Correction</a:t>
            </a:r>
          </a:p>
          <a:p>
            <a:pPr algn="l">
              <a:lnSpc>
                <a:spcPts val="4700"/>
              </a:lnSpc>
            </a:pPr>
            <a:r>
              <a:rPr lang="en-US" sz="2937">
                <a:solidFill>
                  <a:srgbClr val="2E2E2E"/>
                </a:solidFill>
                <a:latin typeface="Montserrat Classic"/>
                <a:ea typeface="Montserrat Classic"/>
                <a:cs typeface="Montserrat Classic"/>
                <a:sym typeface="Montserrat Classic"/>
              </a:rPr>
              <a:t>•• State Vector:                  Ball position, velocity, beam angle</a:t>
            </a:r>
          </a:p>
          <a:p>
            <a:pPr algn="l">
              <a:lnSpc>
                <a:spcPts val="4700"/>
              </a:lnSpc>
            </a:pPr>
            <a:r>
              <a:rPr lang="en-US" sz="2937">
                <a:solidFill>
                  <a:srgbClr val="2E2E2E"/>
                </a:solidFill>
                <a:latin typeface="Montserrat Classic"/>
                <a:ea typeface="Montserrat Classic"/>
                <a:cs typeface="Montserrat Classic"/>
                <a:sym typeface="Montserrat Classic"/>
              </a:rPr>
              <a:t>•• Benefits:                          Reduces noise, improves feedback reliability</a:t>
            </a:r>
          </a:p>
          <a:p>
            <a:pPr algn="l">
              <a:lnSpc>
                <a:spcPts val="4700"/>
              </a:lnSpc>
            </a:pPr>
            <a:endParaRPr lang="en-US" sz="2937">
              <a:solidFill>
                <a:srgbClr val="2E2E2E"/>
              </a:solidFill>
              <a:latin typeface="Montserrat Classic"/>
              <a:ea typeface="Montserrat Classic"/>
              <a:cs typeface="Montserrat Classic"/>
              <a:sym typeface="Montserrat Classic"/>
            </a:endParaRPr>
          </a:p>
          <a:p>
            <a:pPr algn="l">
              <a:lnSpc>
                <a:spcPts val="4700"/>
              </a:lnSpc>
            </a:pPr>
            <a:endParaRPr lang="en-US" sz="2937">
              <a:solidFill>
                <a:srgbClr val="2E2E2E"/>
              </a:solidFill>
              <a:latin typeface="Montserrat Classic"/>
              <a:ea typeface="Montserrat Classic"/>
              <a:cs typeface="Montserrat Classic"/>
              <a:sym typeface="Montserrat Classic"/>
            </a:endParaRPr>
          </a:p>
          <a:p>
            <a:pPr algn="l">
              <a:lnSpc>
                <a:spcPts val="4700"/>
              </a:lnSpc>
            </a:pPr>
            <a:endParaRPr lang="en-US" sz="2937">
              <a:solidFill>
                <a:srgbClr val="2E2E2E"/>
              </a:solidFill>
              <a:latin typeface="Montserrat Classic"/>
              <a:ea typeface="Montserrat Classic"/>
              <a:cs typeface="Montserrat Classic"/>
              <a:sym typeface="Montserrat Classic"/>
            </a:endParaRPr>
          </a:p>
        </p:txBody>
      </p:sp>
      <p:sp>
        <p:nvSpPr>
          <p:cNvPr id="5" name="Freeform 5"/>
          <p:cNvSpPr/>
          <p:nvPr/>
        </p:nvSpPr>
        <p:spPr>
          <a:xfrm>
            <a:off x="1482040" y="1772081"/>
            <a:ext cx="10465725" cy="5933969"/>
          </a:xfrm>
          <a:custGeom>
            <a:avLst/>
            <a:gdLst/>
            <a:ahLst/>
            <a:cxnLst/>
            <a:rect l="l" t="t" r="r" b="b"/>
            <a:pathLst>
              <a:path w="10465725" h="5933969">
                <a:moveTo>
                  <a:pt x="0" y="0"/>
                </a:moveTo>
                <a:lnTo>
                  <a:pt x="10465726" y="0"/>
                </a:lnTo>
                <a:lnTo>
                  <a:pt x="10465726" y="5933969"/>
                </a:lnTo>
                <a:lnTo>
                  <a:pt x="0" y="5933969"/>
                </a:lnTo>
                <a:lnTo>
                  <a:pt x="0" y="0"/>
                </a:lnTo>
                <a:close/>
              </a:path>
            </a:pathLst>
          </a:custGeom>
          <a:blipFill>
            <a:blip r:embed="rId6"/>
            <a:stretch>
              <a:fillRect t="-15728" b="-16548"/>
            </a:stretch>
          </a:blipFill>
        </p:spPr>
      </p:sp>
      <p:sp>
        <p:nvSpPr>
          <p:cNvPr id="6" name="TextBox 6"/>
          <p:cNvSpPr txBox="1"/>
          <p:nvPr/>
        </p:nvSpPr>
        <p:spPr>
          <a:xfrm>
            <a:off x="427142" y="836287"/>
            <a:ext cx="18288000" cy="809625"/>
          </a:xfrm>
          <a:prstGeom prst="rect">
            <a:avLst/>
          </a:prstGeom>
        </p:spPr>
        <p:txBody>
          <a:bodyPr lIns="0" tIns="0" rIns="0" bIns="0" rtlCol="0" anchor="t">
            <a:spAutoFit/>
          </a:bodyPr>
          <a:lstStyle/>
          <a:p>
            <a:pPr algn="l">
              <a:lnSpc>
                <a:spcPts val="6000"/>
              </a:lnSpc>
            </a:pPr>
            <a:r>
              <a:rPr lang="en-US" sz="6000" b="1">
                <a:solidFill>
                  <a:srgbClr val="004AAD"/>
                </a:solidFill>
                <a:latin typeface="Montserrat Classic Bold"/>
                <a:ea typeface="Montserrat Classic Bold"/>
                <a:cs typeface="Montserrat Classic Bold"/>
                <a:sym typeface="Montserrat Classic Bold"/>
              </a:rPr>
              <a:t>KALMAN FILTER: </a:t>
            </a:r>
            <a:r>
              <a:rPr lang="en-US" sz="6000">
                <a:solidFill>
                  <a:srgbClr val="004AAD"/>
                </a:solidFill>
                <a:latin typeface="Montserrat Classic"/>
                <a:ea typeface="Montserrat Classic"/>
                <a:cs typeface="Montserrat Classic"/>
                <a:sym typeface="Montserrat Classic"/>
              </a:rPr>
              <a:t>A BRIEF OVERVIEW</a:t>
            </a:r>
            <a:r>
              <a:rPr lang="en-US" sz="6000" b="1">
                <a:solidFill>
                  <a:srgbClr val="004AAD"/>
                </a:solidFill>
                <a:latin typeface="Montserrat Classic Bold"/>
                <a:ea typeface="Montserrat Classic Bold"/>
                <a:cs typeface="Montserrat Classic Bold"/>
                <a:sym typeface="Montserrat Classic Bold"/>
              </a:rPr>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FC42B-4EB8-1474-58A0-67A923164FB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EFC7BE3-849B-21A3-EBFD-33DDDFBA53A7}"/>
              </a:ext>
            </a:extLst>
          </p:cNvPr>
          <p:cNvSpPr/>
          <p:nvPr/>
        </p:nvSpPr>
        <p:spPr>
          <a:xfrm rot="-2085749">
            <a:off x="-5690637" y="-3861861"/>
            <a:ext cx="14345355" cy="14345355"/>
          </a:xfrm>
          <a:custGeom>
            <a:avLst/>
            <a:gdLst/>
            <a:ahLst/>
            <a:cxnLst/>
            <a:rect l="l" t="t" r="r" b="b"/>
            <a:pathLst>
              <a:path w="14345355" h="14345355">
                <a:moveTo>
                  <a:pt x="0" y="0"/>
                </a:moveTo>
                <a:lnTo>
                  <a:pt x="14345355" y="0"/>
                </a:lnTo>
                <a:lnTo>
                  <a:pt x="14345355" y="14345355"/>
                </a:lnTo>
                <a:lnTo>
                  <a:pt x="0" y="14345355"/>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3" name="Freeform 3">
            <a:extLst>
              <a:ext uri="{FF2B5EF4-FFF2-40B4-BE49-F238E27FC236}">
                <a16:creationId xmlns:a16="http://schemas.microsoft.com/office/drawing/2014/main" id="{B306926A-BB4B-C05B-D8B6-7299213FCBF4}"/>
              </a:ext>
            </a:extLst>
          </p:cNvPr>
          <p:cNvSpPr/>
          <p:nvPr/>
        </p:nvSpPr>
        <p:spPr>
          <a:xfrm rot="-1799293">
            <a:off x="12170918" y="-745657"/>
            <a:ext cx="6885296" cy="11055409"/>
          </a:xfrm>
          <a:custGeom>
            <a:avLst/>
            <a:gdLst/>
            <a:ahLst/>
            <a:cxnLst/>
            <a:rect l="l" t="t" r="r" b="b"/>
            <a:pathLst>
              <a:path w="6885296" h="11055409">
                <a:moveTo>
                  <a:pt x="0" y="0"/>
                </a:moveTo>
                <a:lnTo>
                  <a:pt x="6885296" y="0"/>
                </a:lnTo>
                <a:lnTo>
                  <a:pt x="6885296" y="11055409"/>
                </a:lnTo>
                <a:lnTo>
                  <a:pt x="0" y="11055409"/>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sp>
      <p:sp>
        <p:nvSpPr>
          <p:cNvPr id="4" name="TextBox 4">
            <a:extLst>
              <a:ext uri="{FF2B5EF4-FFF2-40B4-BE49-F238E27FC236}">
                <a16:creationId xmlns:a16="http://schemas.microsoft.com/office/drawing/2014/main" id="{F705D175-E79E-370A-25FE-729E697B7A39}"/>
              </a:ext>
            </a:extLst>
          </p:cNvPr>
          <p:cNvSpPr txBox="1"/>
          <p:nvPr/>
        </p:nvSpPr>
        <p:spPr>
          <a:xfrm>
            <a:off x="427142" y="836287"/>
            <a:ext cx="18288000" cy="809625"/>
          </a:xfrm>
          <a:prstGeom prst="rect">
            <a:avLst/>
          </a:prstGeom>
        </p:spPr>
        <p:txBody>
          <a:bodyPr lIns="0" tIns="0" rIns="0" bIns="0" rtlCol="0" anchor="t">
            <a:spAutoFit/>
          </a:bodyPr>
          <a:lstStyle/>
          <a:p>
            <a:pPr algn="l">
              <a:lnSpc>
                <a:spcPts val="6000"/>
              </a:lnSpc>
            </a:pPr>
            <a:r>
              <a:rPr lang="en-US" sz="6000" b="1">
                <a:solidFill>
                  <a:srgbClr val="004AAD"/>
                </a:solidFill>
                <a:latin typeface="Montserrat Classic Bold"/>
                <a:ea typeface="Montserrat Classic Bold"/>
                <a:cs typeface="Montserrat Classic Bold"/>
                <a:sym typeface="Montserrat Classic Bold"/>
              </a:rPr>
              <a:t>CONTROL STRATEGY:</a:t>
            </a:r>
          </a:p>
        </p:txBody>
      </p:sp>
      <p:sp>
        <p:nvSpPr>
          <p:cNvPr id="5" name="TextBox 5">
            <a:extLst>
              <a:ext uri="{FF2B5EF4-FFF2-40B4-BE49-F238E27FC236}">
                <a16:creationId xmlns:a16="http://schemas.microsoft.com/office/drawing/2014/main" id="{3407E323-D976-0702-329B-B0B3BCE5733C}"/>
              </a:ext>
            </a:extLst>
          </p:cNvPr>
          <p:cNvSpPr txBox="1"/>
          <p:nvPr/>
        </p:nvSpPr>
        <p:spPr>
          <a:xfrm>
            <a:off x="647700" y="2289058"/>
            <a:ext cx="14965866" cy="8852843"/>
          </a:xfrm>
          <a:prstGeom prst="rect">
            <a:avLst/>
          </a:prstGeom>
        </p:spPr>
        <p:txBody>
          <a:bodyPr lIns="0" tIns="0" rIns="0" bIns="0" rtlCol="0" anchor="t">
            <a:spAutoFit/>
          </a:bodyPr>
          <a:lstStyle/>
          <a:p>
            <a:pPr algn="l">
              <a:lnSpc>
                <a:spcPts val="4700"/>
              </a:lnSpc>
            </a:pPr>
            <a:r>
              <a:rPr lang="en-US" sz="2937">
                <a:solidFill>
                  <a:srgbClr val="2E2E2E"/>
                </a:solidFill>
                <a:latin typeface="Montserrat Classic"/>
                <a:ea typeface="Montserrat Classic"/>
                <a:cs typeface="Montserrat Classic"/>
                <a:sym typeface="Montserrat Classic"/>
              </a:rPr>
              <a:t>•The primary goal is to maintain the ball at the 25 cm reference mark on the beam. An error signal is generated by subtracting the current position from the desired one. Based on this error, the servo motor is commanded to adjust the beam angle. The continuous feedback loop helps the ball settle quickly with minimal oscillations. This strategy can be further optimized using PID control for greater precision and stability.</a:t>
            </a:r>
          </a:p>
          <a:p>
            <a:pPr algn="l">
              <a:lnSpc>
                <a:spcPts val="4700"/>
              </a:lnSpc>
            </a:pPr>
            <a:endParaRPr lang="en-US" sz="2937">
              <a:solidFill>
                <a:srgbClr val="2E2E2E"/>
              </a:solidFill>
              <a:latin typeface="Montserrat Classic"/>
              <a:ea typeface="Montserrat Classic"/>
              <a:cs typeface="Montserrat Classic"/>
              <a:sym typeface="Montserrat Classic"/>
            </a:endParaRPr>
          </a:p>
          <a:p>
            <a:pPr algn="l">
              <a:lnSpc>
                <a:spcPts val="4700"/>
              </a:lnSpc>
            </a:pPr>
            <a:r>
              <a:rPr lang="en-US" sz="2937">
                <a:solidFill>
                  <a:srgbClr val="2E2E2E"/>
                </a:solidFill>
                <a:latin typeface="Montserrat Classic"/>
                <a:ea typeface="Montserrat Classic"/>
                <a:cs typeface="Montserrat Classic"/>
                <a:sym typeface="Montserrat Classic"/>
              </a:rPr>
              <a:t>•• Setpoint:              25 cm</a:t>
            </a:r>
          </a:p>
          <a:p>
            <a:pPr algn="l">
              <a:lnSpc>
                <a:spcPts val="4700"/>
              </a:lnSpc>
            </a:pPr>
            <a:r>
              <a:rPr lang="en-US" sz="2937">
                <a:solidFill>
                  <a:srgbClr val="2E2E2E"/>
                </a:solidFill>
                <a:latin typeface="Montserrat Classic"/>
                <a:ea typeface="Montserrat Classic"/>
                <a:cs typeface="Montserrat Classic"/>
                <a:sym typeface="Montserrat Classic"/>
              </a:rPr>
              <a:t>•• Error  =                  Desired - Actual position</a:t>
            </a:r>
          </a:p>
          <a:p>
            <a:pPr algn="l">
              <a:lnSpc>
                <a:spcPts val="4700"/>
              </a:lnSpc>
            </a:pPr>
            <a:r>
              <a:rPr lang="en-US" sz="2937">
                <a:solidFill>
                  <a:srgbClr val="2E2E2E"/>
                </a:solidFill>
                <a:latin typeface="Montserrat Classic"/>
                <a:ea typeface="Montserrat Classic"/>
                <a:cs typeface="Montserrat Classic"/>
                <a:sym typeface="Montserrat Classic"/>
              </a:rPr>
              <a:t>•• Control Logic:     Drives servo to adjust beam and stabilize the ball</a:t>
            </a:r>
          </a:p>
          <a:p>
            <a:pPr algn="l">
              <a:lnSpc>
                <a:spcPts val="4700"/>
              </a:lnSpc>
            </a:pPr>
            <a:r>
              <a:rPr lang="en-US" sz="2937">
                <a:solidFill>
                  <a:srgbClr val="2E2E2E"/>
                </a:solidFill>
                <a:latin typeface="Montserrat Classic"/>
                <a:ea typeface="Montserrat Classic"/>
                <a:cs typeface="Montserrat Classic"/>
                <a:sym typeface="Montserrat Classic"/>
              </a:rPr>
              <a:t>•• Results:                 Fast and stable convergence</a:t>
            </a:r>
          </a:p>
          <a:p>
            <a:pPr algn="l">
              <a:lnSpc>
                <a:spcPts val="4700"/>
              </a:lnSpc>
            </a:pPr>
            <a:endParaRPr lang="en-US" sz="2937">
              <a:solidFill>
                <a:srgbClr val="2E2E2E"/>
              </a:solidFill>
              <a:latin typeface="Montserrat Classic"/>
              <a:ea typeface="Montserrat Classic"/>
              <a:cs typeface="Montserrat Classic"/>
              <a:sym typeface="Montserrat Classic"/>
            </a:endParaRPr>
          </a:p>
          <a:p>
            <a:pPr algn="l">
              <a:lnSpc>
                <a:spcPts val="4700"/>
              </a:lnSpc>
            </a:pPr>
            <a:endParaRPr lang="en-US" sz="2937">
              <a:solidFill>
                <a:srgbClr val="2E2E2E"/>
              </a:solidFill>
              <a:latin typeface="Montserrat Classic"/>
              <a:ea typeface="Montserrat Classic"/>
              <a:cs typeface="Montserrat Classic"/>
              <a:sym typeface="Montserrat Classic"/>
            </a:endParaRPr>
          </a:p>
          <a:p>
            <a:pPr algn="l">
              <a:lnSpc>
                <a:spcPts val="4700"/>
              </a:lnSpc>
            </a:pPr>
            <a:endParaRPr lang="en-US" sz="2937">
              <a:solidFill>
                <a:srgbClr val="2E2E2E"/>
              </a:solidFill>
              <a:latin typeface="Montserrat Classic"/>
              <a:ea typeface="Montserrat Classic"/>
              <a:cs typeface="Montserrat Classic"/>
              <a:sym typeface="Montserrat Classic"/>
            </a:endParaRPr>
          </a:p>
          <a:p>
            <a:pPr algn="l">
              <a:lnSpc>
                <a:spcPts val="4700"/>
              </a:lnSpc>
            </a:pPr>
            <a:endParaRPr lang="en-US" sz="2937">
              <a:solidFill>
                <a:srgbClr val="2E2E2E"/>
              </a:solidFill>
              <a:latin typeface="Montserrat Classic"/>
              <a:ea typeface="Montserrat Classic"/>
              <a:cs typeface="Montserrat Classic"/>
              <a:sym typeface="Montserrat Classic"/>
            </a:endParaRPr>
          </a:p>
        </p:txBody>
      </p:sp>
    </p:spTree>
    <p:extLst>
      <p:ext uri="{BB962C8B-B14F-4D97-AF65-F5344CB8AC3E}">
        <p14:creationId xmlns:p14="http://schemas.microsoft.com/office/powerpoint/2010/main" val="1407091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799293">
            <a:off x="12170918" y="-745657"/>
            <a:ext cx="6885296" cy="11055409"/>
          </a:xfrm>
          <a:custGeom>
            <a:avLst/>
            <a:gdLst/>
            <a:ahLst/>
            <a:cxnLst/>
            <a:rect l="l" t="t" r="r" b="b"/>
            <a:pathLst>
              <a:path w="6885296" h="11055409">
                <a:moveTo>
                  <a:pt x="0" y="0"/>
                </a:moveTo>
                <a:lnTo>
                  <a:pt x="6885296" y="0"/>
                </a:lnTo>
                <a:lnTo>
                  <a:pt x="6885296" y="11055409"/>
                </a:lnTo>
                <a:lnTo>
                  <a:pt x="0" y="11055409"/>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427142" y="836287"/>
            <a:ext cx="18288000" cy="809625"/>
          </a:xfrm>
          <a:prstGeom prst="rect">
            <a:avLst/>
          </a:prstGeom>
        </p:spPr>
        <p:txBody>
          <a:bodyPr lIns="0" tIns="0" rIns="0" bIns="0" rtlCol="0" anchor="t">
            <a:spAutoFit/>
          </a:bodyPr>
          <a:lstStyle/>
          <a:p>
            <a:pPr algn="l">
              <a:lnSpc>
                <a:spcPts val="6000"/>
              </a:lnSpc>
            </a:pPr>
            <a:r>
              <a:rPr lang="en-US" sz="6000" b="1">
                <a:solidFill>
                  <a:srgbClr val="004AAD"/>
                </a:solidFill>
                <a:latin typeface="Montserrat Classic Bold"/>
                <a:ea typeface="Montserrat Classic Bold"/>
                <a:cs typeface="Montserrat Classic Bold"/>
                <a:sym typeface="Montserrat Classic Bold"/>
              </a:rPr>
              <a:t>HARDWARE IMPLEMENTATION:</a:t>
            </a:r>
          </a:p>
        </p:txBody>
      </p:sp>
      <p:sp>
        <p:nvSpPr>
          <p:cNvPr id="5" name="TextBox 5"/>
          <p:cNvSpPr txBox="1"/>
          <p:nvPr/>
        </p:nvSpPr>
        <p:spPr>
          <a:xfrm>
            <a:off x="647700" y="2317633"/>
            <a:ext cx="12450627" cy="6773545"/>
          </a:xfrm>
          <a:prstGeom prst="rect">
            <a:avLst/>
          </a:prstGeom>
        </p:spPr>
        <p:txBody>
          <a:bodyPr lIns="0" tIns="0" rIns="0" bIns="0" rtlCol="0" anchor="t">
            <a:spAutoFit/>
          </a:bodyPr>
          <a:lstStyle/>
          <a:p>
            <a:pPr algn="l">
              <a:lnSpc>
                <a:spcPts val="4159"/>
              </a:lnSpc>
            </a:pPr>
            <a:r>
              <a:rPr lang="en-US" sz="2599">
                <a:solidFill>
                  <a:srgbClr val="2E2E2E"/>
                </a:solidFill>
                <a:latin typeface="Montserrat Classic"/>
                <a:ea typeface="Montserrat Classic"/>
                <a:cs typeface="Montserrat Classic"/>
                <a:sym typeface="Montserrat Classic"/>
              </a:rPr>
              <a:t>•The beam is constructed from lightweight foamboard, ensuring ease of movement while supporting the ball. A standard ping pong ball is used to test the system. Ultrasonic sensors are mounted at either end of the beam, while the MPU6050 IMU is centered. The servo motor is attached at the pivot to control the tilt. The setup is powered by a USB or a 5V supply and can be assembled easily in a lab or classroom.</a:t>
            </a:r>
          </a:p>
          <a:p>
            <a:pPr algn="l">
              <a:lnSpc>
                <a:spcPts val="4159"/>
              </a:lnSpc>
            </a:pPr>
            <a:endParaRPr lang="en-US" sz="2599">
              <a:solidFill>
                <a:srgbClr val="2E2E2E"/>
              </a:solidFill>
              <a:latin typeface="Montserrat Classic"/>
              <a:ea typeface="Montserrat Classic"/>
              <a:cs typeface="Montserrat Classic"/>
              <a:sym typeface="Montserrat Classic"/>
            </a:endParaRPr>
          </a:p>
          <a:p>
            <a:pPr algn="l">
              <a:lnSpc>
                <a:spcPts val="4159"/>
              </a:lnSpc>
            </a:pPr>
            <a:r>
              <a:rPr lang="en-US" sz="2599">
                <a:solidFill>
                  <a:srgbClr val="2E2E2E"/>
                </a:solidFill>
                <a:latin typeface="Montserrat Classic"/>
                <a:ea typeface="Montserrat Classic"/>
                <a:cs typeface="Montserrat Classic"/>
                <a:sym typeface="Montserrat Classic"/>
              </a:rPr>
              <a:t>•• Beam: Cardboard 2*(50x4.5 cm)</a:t>
            </a:r>
          </a:p>
          <a:p>
            <a:pPr algn="l">
              <a:lnSpc>
                <a:spcPts val="4159"/>
              </a:lnSpc>
            </a:pPr>
            <a:r>
              <a:rPr lang="en-US" sz="2599">
                <a:solidFill>
                  <a:srgbClr val="2E2E2E"/>
                </a:solidFill>
                <a:latin typeface="Montserrat Classic"/>
                <a:ea typeface="Montserrat Classic"/>
                <a:cs typeface="Montserrat Classic"/>
                <a:sym typeface="Montserrat Classic"/>
              </a:rPr>
              <a:t>•• Ball: Ping pong ball (27g)</a:t>
            </a:r>
          </a:p>
          <a:p>
            <a:pPr algn="l">
              <a:lnSpc>
                <a:spcPts val="4159"/>
              </a:lnSpc>
            </a:pPr>
            <a:r>
              <a:rPr lang="en-US" sz="2599">
                <a:solidFill>
                  <a:srgbClr val="2E2E2E"/>
                </a:solidFill>
                <a:latin typeface="Montserrat Classic"/>
                <a:ea typeface="Montserrat Classic"/>
                <a:cs typeface="Montserrat Classic"/>
                <a:sym typeface="Montserrat Classic"/>
              </a:rPr>
              <a:t>•• Sensors: Ultrasonic at ends, IMU at center</a:t>
            </a:r>
          </a:p>
          <a:p>
            <a:pPr algn="l">
              <a:lnSpc>
                <a:spcPts val="4159"/>
              </a:lnSpc>
            </a:pPr>
            <a:r>
              <a:rPr lang="en-US" sz="2599">
                <a:solidFill>
                  <a:srgbClr val="2E2E2E"/>
                </a:solidFill>
                <a:latin typeface="Montserrat Classic"/>
                <a:ea typeface="Montserrat Classic"/>
                <a:cs typeface="Montserrat Classic"/>
                <a:sym typeface="Montserrat Classic"/>
              </a:rPr>
              <a:t>•• Actuator: Servo at pivot</a:t>
            </a:r>
          </a:p>
          <a:p>
            <a:pPr algn="l">
              <a:lnSpc>
                <a:spcPts val="4159"/>
              </a:lnSpc>
            </a:pPr>
            <a:r>
              <a:rPr lang="en-US" sz="2599">
                <a:solidFill>
                  <a:srgbClr val="2E2E2E"/>
                </a:solidFill>
                <a:latin typeface="Montserrat Classic"/>
                <a:ea typeface="Montserrat Classic"/>
                <a:cs typeface="Montserrat Classic"/>
                <a:sym typeface="Montserrat Classic"/>
              </a:rPr>
              <a:t>•• Power: 5V via USB or battery</a:t>
            </a:r>
          </a:p>
          <a:p>
            <a:pPr algn="l">
              <a:lnSpc>
                <a:spcPts val="4159"/>
              </a:lnSpc>
            </a:pPr>
            <a:endParaRPr lang="en-US" sz="2599">
              <a:solidFill>
                <a:srgbClr val="2E2E2E"/>
              </a:solidFill>
              <a:latin typeface="Montserrat Classic"/>
              <a:ea typeface="Montserrat Classic"/>
              <a:cs typeface="Montserrat Classic"/>
              <a:sym typeface="Montserrat Classic"/>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6664043">
            <a:off x="-4052117" y="-737535"/>
            <a:ext cx="11511802" cy="11511802"/>
          </a:xfrm>
          <a:custGeom>
            <a:avLst/>
            <a:gdLst/>
            <a:ahLst/>
            <a:cxnLst/>
            <a:rect l="l" t="t" r="r" b="b"/>
            <a:pathLst>
              <a:path w="11511802" h="11511802">
                <a:moveTo>
                  <a:pt x="0" y="0"/>
                </a:moveTo>
                <a:lnTo>
                  <a:pt x="11511802" y="0"/>
                </a:lnTo>
                <a:lnTo>
                  <a:pt x="11511802" y="11511802"/>
                </a:lnTo>
                <a:lnTo>
                  <a:pt x="0" y="11511802"/>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3" name="Freeform 3"/>
          <p:cNvSpPr/>
          <p:nvPr/>
        </p:nvSpPr>
        <p:spPr>
          <a:xfrm rot="-6284008">
            <a:off x="12761683" y="7147182"/>
            <a:ext cx="4789367" cy="7690070"/>
          </a:xfrm>
          <a:custGeom>
            <a:avLst/>
            <a:gdLst/>
            <a:ahLst/>
            <a:cxnLst/>
            <a:rect l="l" t="t" r="r" b="b"/>
            <a:pathLst>
              <a:path w="4789367" h="7690070">
                <a:moveTo>
                  <a:pt x="0" y="0"/>
                </a:moveTo>
                <a:lnTo>
                  <a:pt x="4789367" y="0"/>
                </a:lnTo>
                <a:lnTo>
                  <a:pt x="4789367" y="7690070"/>
                </a:lnTo>
                <a:lnTo>
                  <a:pt x="0" y="7690070"/>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028700" y="1190625"/>
            <a:ext cx="15597427" cy="1209675"/>
          </a:xfrm>
          <a:prstGeom prst="rect">
            <a:avLst/>
          </a:prstGeom>
        </p:spPr>
        <p:txBody>
          <a:bodyPr lIns="0" tIns="0" rIns="0" bIns="0" rtlCol="0" anchor="t">
            <a:spAutoFit/>
          </a:bodyPr>
          <a:lstStyle/>
          <a:p>
            <a:pPr algn="l">
              <a:lnSpc>
                <a:spcPts val="9000"/>
              </a:lnSpc>
            </a:pPr>
            <a:r>
              <a:rPr lang="en-US" sz="9000" b="1">
                <a:solidFill>
                  <a:srgbClr val="004AAD"/>
                </a:solidFill>
                <a:latin typeface="Montserrat Classic Bold"/>
                <a:ea typeface="Montserrat Classic Bold"/>
                <a:cs typeface="Montserrat Classic Bold"/>
                <a:sym typeface="Montserrat Classic Bold"/>
              </a:rPr>
              <a:t>MATLAB SIMULATION</a:t>
            </a:r>
          </a:p>
        </p:txBody>
      </p:sp>
      <p:sp>
        <p:nvSpPr>
          <p:cNvPr id="5" name="Freeform 5"/>
          <p:cNvSpPr/>
          <p:nvPr/>
        </p:nvSpPr>
        <p:spPr>
          <a:xfrm rot="1505868">
            <a:off x="9245019" y="-4340343"/>
            <a:ext cx="12580534" cy="8680686"/>
          </a:xfrm>
          <a:custGeom>
            <a:avLst/>
            <a:gdLst/>
            <a:ahLst/>
            <a:cxnLst/>
            <a:rect l="l" t="t" r="r" b="b"/>
            <a:pathLst>
              <a:path w="12580534" h="8680686">
                <a:moveTo>
                  <a:pt x="0" y="0"/>
                </a:moveTo>
                <a:lnTo>
                  <a:pt x="12580534" y="0"/>
                </a:lnTo>
                <a:lnTo>
                  <a:pt x="12580534" y="8680686"/>
                </a:lnTo>
                <a:lnTo>
                  <a:pt x="0" y="8680686"/>
                </a:lnTo>
                <a:lnTo>
                  <a:pt x="0" y="0"/>
                </a:lnTo>
                <a:close/>
              </a:path>
            </a:pathLst>
          </a:custGeom>
          <a:blipFill>
            <a:blip r:embed="rId6">
              <a:alphaModFix amt="50000"/>
              <a:extLst>
                <a:ext uri="{96DAC541-7B7A-43D3-8B79-37D633B846F1}">
                  <asvg:svgBlip xmlns:asvg="http://schemas.microsoft.com/office/drawing/2016/SVG/main" r:embed="rId7"/>
                </a:ext>
              </a:extLst>
            </a:blip>
            <a:stretch>
              <a:fillRect/>
            </a:stretch>
          </a:blipFill>
        </p:spPr>
      </p:sp>
      <p:sp>
        <p:nvSpPr>
          <p:cNvPr id="6" name="Freeform 6"/>
          <p:cNvSpPr/>
          <p:nvPr/>
        </p:nvSpPr>
        <p:spPr>
          <a:xfrm>
            <a:off x="2052096" y="2658103"/>
            <a:ext cx="11086327" cy="3159603"/>
          </a:xfrm>
          <a:custGeom>
            <a:avLst/>
            <a:gdLst/>
            <a:ahLst/>
            <a:cxnLst/>
            <a:rect l="l" t="t" r="r" b="b"/>
            <a:pathLst>
              <a:path w="11086327" h="3159603">
                <a:moveTo>
                  <a:pt x="0" y="0"/>
                </a:moveTo>
                <a:lnTo>
                  <a:pt x="11086327" y="0"/>
                </a:lnTo>
                <a:lnTo>
                  <a:pt x="11086327" y="3159603"/>
                </a:lnTo>
                <a:lnTo>
                  <a:pt x="0" y="3159603"/>
                </a:lnTo>
                <a:lnTo>
                  <a:pt x="0" y="0"/>
                </a:lnTo>
                <a:close/>
              </a:path>
            </a:pathLst>
          </a:custGeom>
          <a:blipFill>
            <a:blip r:embed="rId8"/>
            <a:stretch>
              <a:fillRect/>
            </a:stretch>
          </a:blipFill>
        </p:spPr>
      </p:sp>
      <p:sp>
        <p:nvSpPr>
          <p:cNvPr id="7" name="Freeform 7"/>
          <p:cNvSpPr/>
          <p:nvPr/>
        </p:nvSpPr>
        <p:spPr>
          <a:xfrm>
            <a:off x="10141021" y="5692565"/>
            <a:ext cx="7369572" cy="1812190"/>
          </a:xfrm>
          <a:custGeom>
            <a:avLst/>
            <a:gdLst/>
            <a:ahLst/>
            <a:cxnLst/>
            <a:rect l="l" t="t" r="r" b="b"/>
            <a:pathLst>
              <a:path w="7369572" h="1812190">
                <a:moveTo>
                  <a:pt x="0" y="0"/>
                </a:moveTo>
                <a:lnTo>
                  <a:pt x="7369572" y="0"/>
                </a:lnTo>
                <a:lnTo>
                  <a:pt x="7369572" y="1812190"/>
                </a:lnTo>
                <a:lnTo>
                  <a:pt x="0" y="1812190"/>
                </a:lnTo>
                <a:lnTo>
                  <a:pt x="0" y="0"/>
                </a:lnTo>
                <a:close/>
              </a:path>
            </a:pathLst>
          </a:custGeom>
          <a:blipFill>
            <a:blip r:embed="rId9"/>
            <a:stretch>
              <a:fillRect/>
            </a:stretch>
          </a:blipFill>
        </p:spPr>
      </p:sp>
      <p:sp>
        <p:nvSpPr>
          <p:cNvPr id="8" name="Freeform 8"/>
          <p:cNvSpPr/>
          <p:nvPr/>
        </p:nvSpPr>
        <p:spPr>
          <a:xfrm>
            <a:off x="2052096" y="6074881"/>
            <a:ext cx="10871395" cy="3614739"/>
          </a:xfrm>
          <a:custGeom>
            <a:avLst/>
            <a:gdLst/>
            <a:ahLst/>
            <a:cxnLst/>
            <a:rect l="l" t="t" r="r" b="b"/>
            <a:pathLst>
              <a:path w="10871395" h="3614739">
                <a:moveTo>
                  <a:pt x="0" y="0"/>
                </a:moveTo>
                <a:lnTo>
                  <a:pt x="10871395" y="0"/>
                </a:lnTo>
                <a:lnTo>
                  <a:pt x="10871395" y="3614739"/>
                </a:lnTo>
                <a:lnTo>
                  <a:pt x="0" y="3614739"/>
                </a:lnTo>
                <a:lnTo>
                  <a:pt x="0" y="0"/>
                </a:lnTo>
                <a:close/>
              </a:path>
            </a:pathLst>
          </a:custGeom>
          <a:blipFill>
            <a:blip r:embed="rId10"/>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22E562-A5D5-717D-0A84-9D305C3F66C3}"/>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3D856652-9209-3FAE-9AA8-CAB9DFDB4EE2}"/>
              </a:ext>
            </a:extLst>
          </p:cNvPr>
          <p:cNvSpPr/>
          <p:nvPr/>
        </p:nvSpPr>
        <p:spPr>
          <a:xfrm rot="-6284008">
            <a:off x="12761683" y="7147182"/>
            <a:ext cx="4789367" cy="7690070"/>
          </a:xfrm>
          <a:custGeom>
            <a:avLst/>
            <a:gdLst/>
            <a:ahLst/>
            <a:cxnLst/>
            <a:rect l="l" t="t" r="r" b="b"/>
            <a:pathLst>
              <a:path w="4789367" h="7690070">
                <a:moveTo>
                  <a:pt x="0" y="0"/>
                </a:moveTo>
                <a:lnTo>
                  <a:pt x="4789367" y="0"/>
                </a:lnTo>
                <a:lnTo>
                  <a:pt x="4789367" y="7690070"/>
                </a:lnTo>
                <a:lnTo>
                  <a:pt x="0" y="7690070"/>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4" name="TextBox 4">
            <a:extLst>
              <a:ext uri="{FF2B5EF4-FFF2-40B4-BE49-F238E27FC236}">
                <a16:creationId xmlns:a16="http://schemas.microsoft.com/office/drawing/2014/main" id="{2364C37D-0A8E-416A-3E37-4A14CD8D4412}"/>
              </a:ext>
            </a:extLst>
          </p:cNvPr>
          <p:cNvSpPr txBox="1"/>
          <p:nvPr/>
        </p:nvSpPr>
        <p:spPr>
          <a:xfrm>
            <a:off x="1063711" y="190500"/>
            <a:ext cx="15597427" cy="970715"/>
          </a:xfrm>
          <a:prstGeom prst="rect">
            <a:avLst/>
          </a:prstGeom>
        </p:spPr>
        <p:txBody>
          <a:bodyPr lIns="0" tIns="0" rIns="0" bIns="0" rtlCol="0" anchor="t">
            <a:spAutoFit/>
          </a:bodyPr>
          <a:lstStyle/>
          <a:p>
            <a:pPr algn="ctr">
              <a:lnSpc>
                <a:spcPts val="9000"/>
              </a:lnSpc>
            </a:pPr>
            <a:r>
              <a:rPr lang="en-US" sz="3600" b="1" dirty="0">
                <a:solidFill>
                  <a:srgbClr val="004AAD"/>
                </a:solidFill>
                <a:latin typeface="Arial" panose="020B0604020202020204" pitchFamily="34" charset="0"/>
                <a:ea typeface="Montserrat Classic Bold"/>
                <a:cs typeface="Arial" panose="020B0604020202020204" pitchFamily="34" charset="0"/>
                <a:sym typeface="Montserrat Classic Bold"/>
              </a:rPr>
              <a:t>Parameters used in Simulation:</a:t>
            </a:r>
          </a:p>
        </p:txBody>
      </p:sp>
      <p:sp>
        <p:nvSpPr>
          <p:cNvPr id="5" name="Freeform 5">
            <a:extLst>
              <a:ext uri="{FF2B5EF4-FFF2-40B4-BE49-F238E27FC236}">
                <a16:creationId xmlns:a16="http://schemas.microsoft.com/office/drawing/2014/main" id="{BDC15250-0000-9446-541C-C438AA7EAD6E}"/>
              </a:ext>
            </a:extLst>
          </p:cNvPr>
          <p:cNvSpPr/>
          <p:nvPr/>
        </p:nvSpPr>
        <p:spPr>
          <a:xfrm rot="1505868">
            <a:off x="12981926" y="-3988192"/>
            <a:ext cx="12580534" cy="8680686"/>
          </a:xfrm>
          <a:custGeom>
            <a:avLst/>
            <a:gdLst/>
            <a:ahLst/>
            <a:cxnLst/>
            <a:rect l="l" t="t" r="r" b="b"/>
            <a:pathLst>
              <a:path w="12580534" h="8680686">
                <a:moveTo>
                  <a:pt x="0" y="0"/>
                </a:moveTo>
                <a:lnTo>
                  <a:pt x="12580534" y="0"/>
                </a:lnTo>
                <a:lnTo>
                  <a:pt x="12580534" y="8680686"/>
                </a:lnTo>
                <a:lnTo>
                  <a:pt x="0" y="8680686"/>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sp>
      <p:sp>
        <p:nvSpPr>
          <p:cNvPr id="7" name="Freeform 7">
            <a:extLst>
              <a:ext uri="{FF2B5EF4-FFF2-40B4-BE49-F238E27FC236}">
                <a16:creationId xmlns:a16="http://schemas.microsoft.com/office/drawing/2014/main" id="{A152F90E-11B1-EA2C-4AE1-589C71FAAA57}"/>
              </a:ext>
            </a:extLst>
          </p:cNvPr>
          <p:cNvSpPr/>
          <p:nvPr/>
        </p:nvSpPr>
        <p:spPr>
          <a:xfrm>
            <a:off x="4191000" y="8039100"/>
            <a:ext cx="7369572" cy="1812190"/>
          </a:xfrm>
          <a:custGeom>
            <a:avLst/>
            <a:gdLst/>
            <a:ahLst/>
            <a:cxnLst/>
            <a:rect l="l" t="t" r="r" b="b"/>
            <a:pathLst>
              <a:path w="7369572" h="1812190">
                <a:moveTo>
                  <a:pt x="0" y="0"/>
                </a:moveTo>
                <a:lnTo>
                  <a:pt x="7369572" y="0"/>
                </a:lnTo>
                <a:lnTo>
                  <a:pt x="7369572" y="1812190"/>
                </a:lnTo>
                <a:lnTo>
                  <a:pt x="0" y="1812190"/>
                </a:lnTo>
                <a:lnTo>
                  <a:pt x="0" y="0"/>
                </a:lnTo>
                <a:close/>
              </a:path>
            </a:pathLst>
          </a:custGeom>
          <a:blipFill>
            <a:blip r:embed="rId6"/>
            <a:stretch>
              <a:fillRect/>
            </a:stretch>
          </a:blipFill>
        </p:spPr>
        <p:txBody>
          <a:bodyPr/>
          <a:lstStyle/>
          <a:p>
            <a:endParaRPr lang="en-IN" dirty="0"/>
          </a:p>
        </p:txBody>
      </p:sp>
      <p:graphicFrame>
        <p:nvGraphicFramePr>
          <p:cNvPr id="9" name="Table 8">
            <a:extLst>
              <a:ext uri="{FF2B5EF4-FFF2-40B4-BE49-F238E27FC236}">
                <a16:creationId xmlns:a16="http://schemas.microsoft.com/office/drawing/2014/main" id="{BDD03FBE-8613-FDC8-4C91-5D34AE4972FB}"/>
              </a:ext>
            </a:extLst>
          </p:cNvPr>
          <p:cNvGraphicFramePr>
            <a:graphicFrameLocks noGrp="1"/>
          </p:cNvGraphicFramePr>
          <p:nvPr>
            <p:extLst>
              <p:ext uri="{D42A27DB-BD31-4B8C-83A1-F6EECF244321}">
                <p14:modId xmlns:p14="http://schemas.microsoft.com/office/powerpoint/2010/main" val="249285367"/>
              </p:ext>
            </p:extLst>
          </p:nvPr>
        </p:nvGraphicFramePr>
        <p:xfrm>
          <a:off x="2057400" y="1562100"/>
          <a:ext cx="10896600" cy="6248400"/>
        </p:xfrm>
        <a:graphic>
          <a:graphicData uri="http://schemas.openxmlformats.org/drawingml/2006/table">
            <a:tbl>
              <a:tblPr firstRow="1" firstCol="1" bandRow="1">
                <a:tableStyleId>{BDBED569-4797-4DF1-A0F4-6AAB3CD982D8}</a:tableStyleId>
              </a:tblPr>
              <a:tblGrid>
                <a:gridCol w="2724150">
                  <a:extLst>
                    <a:ext uri="{9D8B030D-6E8A-4147-A177-3AD203B41FA5}">
                      <a16:colId xmlns:a16="http://schemas.microsoft.com/office/drawing/2014/main" val="1797709911"/>
                    </a:ext>
                  </a:extLst>
                </a:gridCol>
                <a:gridCol w="2724150">
                  <a:extLst>
                    <a:ext uri="{9D8B030D-6E8A-4147-A177-3AD203B41FA5}">
                      <a16:colId xmlns:a16="http://schemas.microsoft.com/office/drawing/2014/main" val="1162440392"/>
                    </a:ext>
                  </a:extLst>
                </a:gridCol>
                <a:gridCol w="2724150">
                  <a:extLst>
                    <a:ext uri="{9D8B030D-6E8A-4147-A177-3AD203B41FA5}">
                      <a16:colId xmlns:a16="http://schemas.microsoft.com/office/drawing/2014/main" val="158922350"/>
                    </a:ext>
                  </a:extLst>
                </a:gridCol>
                <a:gridCol w="2724150">
                  <a:extLst>
                    <a:ext uri="{9D8B030D-6E8A-4147-A177-3AD203B41FA5}">
                      <a16:colId xmlns:a16="http://schemas.microsoft.com/office/drawing/2014/main" val="1183150564"/>
                    </a:ext>
                  </a:extLst>
                </a:gridCol>
              </a:tblGrid>
              <a:tr h="335697">
                <a:tc>
                  <a:txBody>
                    <a:bodyPr/>
                    <a:lstStyle/>
                    <a:p>
                      <a:pPr algn="ctr">
                        <a:lnSpc>
                          <a:spcPct val="150000"/>
                        </a:lnSpc>
                        <a:spcAft>
                          <a:spcPts val="1000"/>
                        </a:spcAft>
                        <a:buNone/>
                      </a:pPr>
                      <a:r>
                        <a:rPr lang="en-IN" sz="1200" b="1">
                          <a:effectLst/>
                          <a:latin typeface="Arial" panose="020B0604020202020204" pitchFamily="34" charset="0"/>
                          <a:ea typeface="Times New Roman" panose="02020603050405020304" pitchFamily="18" charset="0"/>
                        </a:rPr>
                        <a:t>Parameter</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b="1">
                          <a:effectLst/>
                          <a:latin typeface="Arial" panose="020B0604020202020204" pitchFamily="34" charset="0"/>
                          <a:ea typeface="Times New Roman" panose="02020603050405020304" pitchFamily="18" charset="0"/>
                        </a:rPr>
                        <a:t>Symbol</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b="1">
                          <a:effectLst/>
                          <a:latin typeface="Arial" panose="020B0604020202020204" pitchFamily="34" charset="0"/>
                          <a:ea typeface="Times New Roman" panose="02020603050405020304" pitchFamily="18" charset="0"/>
                        </a:rPr>
                        <a:t>Value</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b="1">
                          <a:effectLst/>
                          <a:latin typeface="Arial" panose="020B0604020202020204" pitchFamily="34" charset="0"/>
                          <a:ea typeface="Times New Roman" panose="02020603050405020304" pitchFamily="18" charset="0"/>
                        </a:rPr>
                        <a:t>Units</a:t>
                      </a:r>
                      <a:endParaRPr lang="en-IN" sz="1100">
                        <a:effectLst/>
                        <a:latin typeface="Calibri" panose="020F0502020204030204" pitchFamily="34" charset="0"/>
                        <a:ea typeface="Calibri" panose="020F0502020204030204" pitchFamily="34" charset="0"/>
                      </a:endParaRPr>
                    </a:p>
                  </a:txBody>
                  <a:tcPr marL="68580" marR="68580" marT="0" marB="0" anchor="ctr"/>
                </a:tc>
                <a:extLst>
                  <a:ext uri="{0D108BD9-81ED-4DB2-BD59-A6C34878D82A}">
                    <a16:rowId xmlns:a16="http://schemas.microsoft.com/office/drawing/2014/main" val="3013876003"/>
                  </a:ext>
                </a:extLst>
              </a:tr>
              <a:tr h="710038">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Ball Mass</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i="1">
                          <a:effectLst/>
                          <a:latin typeface="Arial" panose="020B0604020202020204" pitchFamily="34" charset="0"/>
                          <a:ea typeface="Times New Roman" panose="02020603050405020304" pitchFamily="18" charset="0"/>
                        </a:rPr>
                        <a:t>m</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0.027</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kg</a:t>
                      </a:r>
                      <a:endParaRPr lang="en-IN" sz="1100">
                        <a:effectLst/>
                        <a:latin typeface="Calibri" panose="020F0502020204030204" pitchFamily="34" charset="0"/>
                        <a:ea typeface="Calibri" panose="020F0502020204030204" pitchFamily="34" charset="0"/>
                      </a:endParaRPr>
                    </a:p>
                  </a:txBody>
                  <a:tcPr marL="68580" marR="68580" marT="0" marB="0" anchor="ctr"/>
                </a:tc>
                <a:extLst>
                  <a:ext uri="{0D108BD9-81ED-4DB2-BD59-A6C34878D82A}">
                    <a16:rowId xmlns:a16="http://schemas.microsoft.com/office/drawing/2014/main" val="4142983285"/>
                  </a:ext>
                </a:extLst>
              </a:tr>
              <a:tr h="710038">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Ball Radius</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i="1">
                          <a:effectLst/>
                          <a:latin typeface="Arial" panose="020B0604020202020204" pitchFamily="34" charset="0"/>
                          <a:ea typeface="Times New Roman" panose="02020603050405020304" pitchFamily="18" charset="0"/>
                        </a:rPr>
                        <a:t>r</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1.974</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cm</a:t>
                      </a:r>
                      <a:endParaRPr lang="en-IN" sz="1100">
                        <a:effectLst/>
                        <a:latin typeface="Calibri" panose="020F0502020204030204" pitchFamily="34" charset="0"/>
                        <a:ea typeface="Calibri" panose="020F0502020204030204" pitchFamily="34" charset="0"/>
                      </a:endParaRPr>
                    </a:p>
                  </a:txBody>
                  <a:tcPr marL="68580" marR="68580" marT="0" marB="0" anchor="ctr"/>
                </a:tc>
                <a:extLst>
                  <a:ext uri="{0D108BD9-81ED-4DB2-BD59-A6C34878D82A}">
                    <a16:rowId xmlns:a16="http://schemas.microsoft.com/office/drawing/2014/main" val="3269631798"/>
                  </a:ext>
                </a:extLst>
              </a:tr>
              <a:tr h="710038">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Moment of Inertia</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i="1">
                          <a:effectLst/>
                          <a:latin typeface="Arial" panose="020B0604020202020204" pitchFamily="34" charset="0"/>
                          <a:ea typeface="Times New Roman" panose="02020603050405020304" pitchFamily="18" charset="0"/>
                        </a:rPr>
                        <a:t>J</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2/5·m·r²</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kg·m²</a:t>
                      </a:r>
                      <a:endParaRPr lang="en-IN" sz="1100">
                        <a:effectLst/>
                        <a:latin typeface="Calibri" panose="020F0502020204030204" pitchFamily="34" charset="0"/>
                        <a:ea typeface="Calibri" panose="020F0502020204030204" pitchFamily="34" charset="0"/>
                      </a:endParaRPr>
                    </a:p>
                  </a:txBody>
                  <a:tcPr marL="68580" marR="68580" marT="0" marB="0" anchor="ctr"/>
                </a:tc>
                <a:extLst>
                  <a:ext uri="{0D108BD9-81ED-4DB2-BD59-A6C34878D82A}">
                    <a16:rowId xmlns:a16="http://schemas.microsoft.com/office/drawing/2014/main" val="1029124727"/>
                  </a:ext>
                </a:extLst>
              </a:tr>
              <a:tr h="710038">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Beam Length</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i="1">
                          <a:effectLst/>
                          <a:latin typeface="Arial" panose="020B0604020202020204" pitchFamily="34" charset="0"/>
                          <a:ea typeface="Times New Roman" panose="02020603050405020304" pitchFamily="18" charset="0"/>
                        </a:rPr>
                        <a:t>L</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0.5</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dirty="0">
                          <a:effectLst/>
                          <a:latin typeface="Arial" panose="020B0604020202020204" pitchFamily="34" charset="0"/>
                          <a:ea typeface="Times New Roman" panose="02020603050405020304" pitchFamily="18" charset="0"/>
                        </a:rPr>
                        <a:t>m</a:t>
                      </a:r>
                      <a:endParaRPr lang="en-IN" sz="1100" dirty="0">
                        <a:effectLst/>
                        <a:latin typeface="Calibri" panose="020F0502020204030204" pitchFamily="34" charset="0"/>
                        <a:ea typeface="Calibri" panose="020F0502020204030204" pitchFamily="34" charset="0"/>
                      </a:endParaRPr>
                    </a:p>
                  </a:txBody>
                  <a:tcPr marL="68580" marR="68580" marT="0" marB="0" anchor="ctr"/>
                </a:tc>
                <a:extLst>
                  <a:ext uri="{0D108BD9-81ED-4DB2-BD59-A6C34878D82A}">
                    <a16:rowId xmlns:a16="http://schemas.microsoft.com/office/drawing/2014/main" val="575598263"/>
                  </a:ext>
                </a:extLst>
              </a:tr>
              <a:tr h="695034">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Gravity</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i="1">
                          <a:effectLst/>
                          <a:latin typeface="Arial" panose="020B0604020202020204" pitchFamily="34" charset="0"/>
                          <a:ea typeface="Times New Roman" panose="02020603050405020304" pitchFamily="18" charset="0"/>
                        </a:rPr>
                        <a:t>g</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9.81</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dirty="0">
                          <a:effectLst/>
                          <a:latin typeface="Arial" panose="020B0604020202020204" pitchFamily="34" charset="0"/>
                          <a:ea typeface="Times New Roman" panose="02020603050405020304" pitchFamily="18" charset="0"/>
                        </a:rPr>
                        <a:t>m/s²</a:t>
                      </a:r>
                      <a:endParaRPr lang="en-IN" sz="1100" dirty="0">
                        <a:effectLst/>
                        <a:latin typeface="Calibri" panose="020F0502020204030204" pitchFamily="34" charset="0"/>
                        <a:ea typeface="Calibri" panose="020F0502020204030204" pitchFamily="34" charset="0"/>
                      </a:endParaRPr>
                    </a:p>
                  </a:txBody>
                  <a:tcPr marL="68580" marR="68580" marT="0" marB="0" anchor="ctr"/>
                </a:tc>
                <a:extLst>
                  <a:ext uri="{0D108BD9-81ED-4DB2-BD59-A6C34878D82A}">
                    <a16:rowId xmlns:a16="http://schemas.microsoft.com/office/drawing/2014/main" val="955380208"/>
                  </a:ext>
                </a:extLst>
              </a:tr>
              <a:tr h="710038">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Lever Offset Distance</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i="1">
                          <a:effectLst/>
                          <a:latin typeface="Arial" panose="020B0604020202020204" pitchFamily="34" charset="0"/>
                          <a:ea typeface="Times New Roman" panose="02020603050405020304" pitchFamily="18" charset="0"/>
                        </a:rPr>
                        <a:t>R</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0.045</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m</a:t>
                      </a:r>
                      <a:endParaRPr lang="en-IN" sz="1100">
                        <a:effectLst/>
                        <a:latin typeface="Calibri" panose="020F0502020204030204" pitchFamily="34" charset="0"/>
                        <a:ea typeface="Calibri" panose="020F0502020204030204" pitchFamily="34" charset="0"/>
                      </a:endParaRPr>
                    </a:p>
                  </a:txBody>
                  <a:tcPr marL="68580" marR="68580" marT="0" marB="0" anchor="ctr"/>
                </a:tc>
                <a:extLst>
                  <a:ext uri="{0D108BD9-81ED-4DB2-BD59-A6C34878D82A}">
                    <a16:rowId xmlns:a16="http://schemas.microsoft.com/office/drawing/2014/main" val="3382165446"/>
                  </a:ext>
                </a:extLst>
              </a:tr>
              <a:tr h="335697">
                <a:tc>
                  <a:txBody>
                    <a:bodyPr/>
                    <a:lstStyle/>
                    <a:p>
                      <a:pPr algn="ctr">
                        <a:lnSpc>
                          <a:spcPct val="150000"/>
                        </a:lnSpc>
                        <a:spcAft>
                          <a:spcPts val="1000"/>
                        </a:spcAft>
                        <a:buNone/>
                      </a:pPr>
                      <a:r>
                        <a:rPr lang="en-IN" sz="1200" b="1">
                          <a:effectLst/>
                          <a:latin typeface="Arial" panose="020B0604020202020204" pitchFamily="34" charset="0"/>
                          <a:ea typeface="Times New Roman" panose="02020603050405020304" pitchFamily="18" charset="0"/>
                        </a:rPr>
                        <a:t>Parameter</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b="1">
                          <a:effectLst/>
                          <a:latin typeface="Arial" panose="020B0604020202020204" pitchFamily="34" charset="0"/>
                          <a:ea typeface="Times New Roman" panose="02020603050405020304" pitchFamily="18" charset="0"/>
                        </a:rPr>
                        <a:t>Symbol</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b="1">
                          <a:effectLst/>
                          <a:latin typeface="Arial" panose="020B0604020202020204" pitchFamily="34" charset="0"/>
                          <a:ea typeface="Times New Roman" panose="02020603050405020304" pitchFamily="18" charset="0"/>
                        </a:rPr>
                        <a:t>Value</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b="1">
                          <a:effectLst/>
                          <a:latin typeface="Arial" panose="020B0604020202020204" pitchFamily="34" charset="0"/>
                          <a:ea typeface="Times New Roman" panose="02020603050405020304" pitchFamily="18" charset="0"/>
                        </a:rPr>
                        <a:t>Units</a:t>
                      </a:r>
                      <a:endParaRPr lang="en-IN" sz="1100">
                        <a:effectLst/>
                        <a:latin typeface="Calibri" panose="020F0502020204030204" pitchFamily="34" charset="0"/>
                        <a:ea typeface="Calibri" panose="020F0502020204030204" pitchFamily="34" charset="0"/>
                      </a:endParaRPr>
                    </a:p>
                  </a:txBody>
                  <a:tcPr marL="68580" marR="68580" marT="0" marB="0" anchor="ctr"/>
                </a:tc>
                <a:extLst>
                  <a:ext uri="{0D108BD9-81ED-4DB2-BD59-A6C34878D82A}">
                    <a16:rowId xmlns:a16="http://schemas.microsoft.com/office/drawing/2014/main" val="3275843238"/>
                  </a:ext>
                </a:extLst>
              </a:tr>
              <a:tr h="497229">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Ball Mass</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i="1">
                          <a:effectLst/>
                          <a:latin typeface="Arial" panose="020B0604020202020204" pitchFamily="34" charset="0"/>
                          <a:ea typeface="Times New Roman" panose="02020603050405020304" pitchFamily="18" charset="0"/>
                        </a:rPr>
                        <a:t>m</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0.027</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kg</a:t>
                      </a:r>
                      <a:endParaRPr lang="en-IN" sz="1100">
                        <a:effectLst/>
                        <a:latin typeface="Calibri" panose="020F0502020204030204" pitchFamily="34" charset="0"/>
                        <a:ea typeface="Calibri" panose="020F0502020204030204" pitchFamily="34" charset="0"/>
                      </a:endParaRPr>
                    </a:p>
                  </a:txBody>
                  <a:tcPr marL="68580" marR="68580" marT="0" marB="0" anchor="ctr"/>
                </a:tc>
                <a:extLst>
                  <a:ext uri="{0D108BD9-81ED-4DB2-BD59-A6C34878D82A}">
                    <a16:rowId xmlns:a16="http://schemas.microsoft.com/office/drawing/2014/main" val="3273631781"/>
                  </a:ext>
                </a:extLst>
              </a:tr>
              <a:tr h="498856">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Ball Radius</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i="1">
                          <a:effectLst/>
                          <a:latin typeface="Arial" panose="020B0604020202020204" pitchFamily="34" charset="0"/>
                          <a:ea typeface="Times New Roman" panose="02020603050405020304" pitchFamily="18" charset="0"/>
                        </a:rPr>
                        <a:t>r</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1.974</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cm</a:t>
                      </a:r>
                      <a:endParaRPr lang="en-IN" sz="1100">
                        <a:effectLst/>
                        <a:latin typeface="Calibri" panose="020F0502020204030204" pitchFamily="34" charset="0"/>
                        <a:ea typeface="Calibri" panose="020F0502020204030204" pitchFamily="34" charset="0"/>
                      </a:endParaRPr>
                    </a:p>
                  </a:txBody>
                  <a:tcPr marL="68580" marR="68580" marT="0" marB="0" anchor="ctr"/>
                </a:tc>
                <a:extLst>
                  <a:ext uri="{0D108BD9-81ED-4DB2-BD59-A6C34878D82A}">
                    <a16:rowId xmlns:a16="http://schemas.microsoft.com/office/drawing/2014/main" val="204855610"/>
                  </a:ext>
                </a:extLst>
              </a:tr>
              <a:tr h="335697">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Moment of Inertia</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i="1">
                          <a:effectLst/>
                          <a:latin typeface="Arial" panose="020B0604020202020204" pitchFamily="34" charset="0"/>
                          <a:ea typeface="Times New Roman" panose="02020603050405020304" pitchFamily="18" charset="0"/>
                        </a:rPr>
                        <a:t>J</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a:effectLst/>
                          <a:latin typeface="Arial" panose="020B0604020202020204" pitchFamily="34" charset="0"/>
                          <a:ea typeface="Times New Roman" panose="02020603050405020304" pitchFamily="18" charset="0"/>
                        </a:rPr>
                        <a:t>2/5·m·r²</a:t>
                      </a:r>
                      <a:endParaRPr lang="en-IN" sz="1100">
                        <a:effectLst/>
                        <a:latin typeface="Calibri" panose="020F0502020204030204" pitchFamily="34" charset="0"/>
                        <a:ea typeface="Calibri" panose="020F0502020204030204" pitchFamily="34" charset="0"/>
                      </a:endParaRPr>
                    </a:p>
                  </a:txBody>
                  <a:tcPr marL="68580" marR="68580" marT="0" marB="0" anchor="ctr"/>
                </a:tc>
                <a:tc>
                  <a:txBody>
                    <a:bodyPr/>
                    <a:lstStyle/>
                    <a:p>
                      <a:pPr algn="ctr">
                        <a:lnSpc>
                          <a:spcPct val="150000"/>
                        </a:lnSpc>
                        <a:spcAft>
                          <a:spcPts val="1000"/>
                        </a:spcAft>
                        <a:buNone/>
                      </a:pPr>
                      <a:r>
                        <a:rPr lang="en-IN" sz="1200" dirty="0">
                          <a:effectLst/>
                          <a:latin typeface="Arial" panose="020B0604020202020204" pitchFamily="34" charset="0"/>
                          <a:ea typeface="Times New Roman" panose="02020603050405020304" pitchFamily="18" charset="0"/>
                        </a:rPr>
                        <a:t>kg·m²</a:t>
                      </a:r>
                      <a:endParaRPr lang="en-IN" sz="1100" dirty="0">
                        <a:effectLst/>
                        <a:latin typeface="Calibri" panose="020F0502020204030204" pitchFamily="34" charset="0"/>
                        <a:ea typeface="Calibri" panose="020F0502020204030204" pitchFamily="34" charset="0"/>
                      </a:endParaRPr>
                    </a:p>
                  </a:txBody>
                  <a:tcPr marL="68580" marR="68580" marT="0" marB="0" anchor="ctr"/>
                </a:tc>
                <a:extLst>
                  <a:ext uri="{0D108BD9-81ED-4DB2-BD59-A6C34878D82A}">
                    <a16:rowId xmlns:a16="http://schemas.microsoft.com/office/drawing/2014/main" val="378828648"/>
                  </a:ext>
                </a:extLst>
              </a:tr>
            </a:tbl>
          </a:graphicData>
        </a:graphic>
      </p:graphicFrame>
    </p:spTree>
    <p:extLst>
      <p:ext uri="{BB962C8B-B14F-4D97-AF65-F5344CB8AC3E}">
        <p14:creationId xmlns:p14="http://schemas.microsoft.com/office/powerpoint/2010/main" val="2903702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989</TotalTime>
  <Words>883</Words>
  <Application>Microsoft Office PowerPoint</Application>
  <PresentationFormat>Custom</PresentationFormat>
  <Paragraphs>146</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Montserrat Classic</vt:lpstr>
      <vt:lpstr>Arial</vt:lpstr>
      <vt:lpstr>Symbol</vt:lpstr>
      <vt:lpstr>Montserrat Classic Bold</vt:lpstr>
      <vt:lpstr>Times New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Ball Balancing Robot</dc:title>
  <cp:lastModifiedBy>Hardik Sahu</cp:lastModifiedBy>
  <cp:revision>3</cp:revision>
  <dcterms:created xsi:type="dcterms:W3CDTF">2006-08-16T00:00:00Z</dcterms:created>
  <dcterms:modified xsi:type="dcterms:W3CDTF">2025-05-01T05:02:01Z</dcterms:modified>
  <dc:identifier>DAGer67s3u0</dc:identifier>
</cp:coreProperties>
</file>

<file path=docProps/thumbnail.jpeg>
</file>